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5" r:id="rId6"/>
    <p:sldId id="461" r:id="rId7"/>
    <p:sldId id="463" r:id="rId8"/>
    <p:sldId id="462" r:id="rId9"/>
    <p:sldId id="450" r:id="rId10"/>
    <p:sldId id="272" r:id="rId11"/>
    <p:sldId id="271" r:id="rId1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85429" autoAdjust="0"/>
  </p:normalViewPr>
  <p:slideViewPr>
    <p:cSldViewPr snapToGrid="0">
      <p:cViewPr varScale="1">
        <p:scale>
          <a:sx n="94" d="100"/>
          <a:sy n="94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0733B-3FFA-4B50-99F2-536156DBD4F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838F6-1B16-41C4-AD5B-882A1067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838F6-1B16-41C4-AD5B-882A106756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838F6-1B16-41C4-AD5B-882A106756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0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838F6-1B16-41C4-AD5B-882A106756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838F6-1B16-41C4-AD5B-882A10675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0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Iceland is currently one of very few countries in Europe that have not yet produced a national adaptation strategy.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838F6-1B16-41C4-AD5B-882A106756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BAA20-912C-4612-A48B-6EAC305197D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8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838F6-1B16-41C4-AD5B-882A106756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Þetta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</a:t>
            </a:r>
            <a:r>
              <a:rPr lang="en-US" dirty="0" err="1"/>
              <a:t>allt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meta á </a:t>
            </a:r>
            <a:r>
              <a:rPr lang="en-US" dirty="0" err="1"/>
              <a:t>þessu</a:t>
            </a:r>
            <a:r>
              <a:rPr lang="en-US" dirty="0"/>
              <a:t> </a:t>
            </a:r>
            <a:r>
              <a:rPr lang="en-US" dirty="0" err="1"/>
              <a:t>stigi</a:t>
            </a:r>
            <a:r>
              <a:rPr lang="en-US" dirty="0"/>
              <a:t>,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þættir</a:t>
            </a:r>
            <a:r>
              <a:rPr lang="en-US" dirty="0"/>
              <a:t> </a:t>
            </a:r>
            <a:r>
              <a:rPr lang="en-US" dirty="0" err="1"/>
              <a:t>eins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dæmis</a:t>
            </a:r>
            <a:r>
              <a:rPr lang="en-US" dirty="0"/>
              <a:t> of </a:t>
            </a:r>
            <a:r>
              <a:rPr lang="en-US" dirty="0" err="1"/>
              <a:t>hár</a:t>
            </a:r>
            <a:r>
              <a:rPr lang="en-US" dirty="0"/>
              <a:t> </a:t>
            </a:r>
            <a:r>
              <a:rPr lang="en-US" dirty="0" err="1"/>
              <a:t>kostnaður</a:t>
            </a:r>
            <a:r>
              <a:rPr lang="en-US" dirty="0"/>
              <a:t> </a:t>
            </a:r>
            <a:r>
              <a:rPr lang="en-US" dirty="0" err="1"/>
              <a:t>getur</a:t>
            </a:r>
            <a:r>
              <a:rPr lang="en-US" dirty="0"/>
              <a:t> </a:t>
            </a:r>
            <a:r>
              <a:rPr lang="en-US" dirty="0" err="1"/>
              <a:t>orðið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þess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ákveðin</a:t>
            </a:r>
            <a:r>
              <a:rPr lang="en-US" dirty="0"/>
              <a:t> </a:t>
            </a:r>
            <a:r>
              <a:rPr lang="en-US" dirty="0" err="1"/>
              <a:t>aðlögunaraðgerð</a:t>
            </a:r>
            <a:r>
              <a:rPr lang="en-US" dirty="0"/>
              <a:t> </a:t>
            </a:r>
            <a:r>
              <a:rPr lang="en-US" dirty="0" err="1"/>
              <a:t>telst</a:t>
            </a:r>
            <a:r>
              <a:rPr lang="en-US" dirty="0"/>
              <a:t> ekki </a:t>
            </a:r>
            <a:r>
              <a:rPr lang="en-US" dirty="0" err="1"/>
              <a:t>lengur</a:t>
            </a:r>
            <a:r>
              <a:rPr lang="en-US" dirty="0"/>
              <a:t> </a:t>
            </a:r>
            <a:r>
              <a:rPr lang="en-US" dirty="0" err="1"/>
              <a:t>fýsileg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838F6-1B16-41C4-AD5B-882A106756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7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838F6-1B16-41C4-AD5B-882A106756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7877-F3A2-404C-9663-7D0C03B7A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A1CB3-E5C0-4354-92D7-07F6DEDD8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528D2-F7E0-4D40-8996-1286D23F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1FD58-BE49-4EE7-B2C1-8F32E703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17ED-D8B3-4DDE-969B-03FE8E1C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6C4C-9E7F-440F-B649-E6BBA446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7E48B-3E54-46CF-A3E3-58DFD22B0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62B94-1562-4E2C-98F5-9F38FBC1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B4B0A-6C08-46CC-95F1-4DA8718A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B85B2-7B29-4119-849F-00E8D54C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4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39C60-668A-4D98-AC45-CE609DBC1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ED796-F897-49C6-8D89-6995CCB41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D7F35-C027-4CD7-A24D-45E1CBD4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4029D-D7AD-4942-B8F5-89642891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3053-17DB-4AC2-BB9E-73771BE8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8A16-FFC8-42C7-91BA-97F0FC33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FCED-DB3E-4A9F-9E11-BB5E221F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84462-2A15-4D25-BCAA-838AD128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57298-EB17-463E-8092-00203275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FE51-EFE7-4267-BB03-CE0305E9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DA6D-2FC7-4304-B2E7-190B7EA3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B503B-5D1C-4CF6-A403-02A59CE6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0F867-8762-4C5F-BD4E-8ED5CCDE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44FE-8E73-468B-A44F-848981A0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B4A7-FB23-42EB-AC96-58B6C544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2A736-AB2C-4293-B57E-C8F4A1DB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BD96E-601F-458E-8B41-23BDFC270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4058D-041F-41F3-A570-A87DCFCBA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C0878-CF0F-4404-94FF-2DBF004B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8D12D-C483-4AD3-B0C3-B1ACA355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6A45B-FFB5-4051-80DB-139DE22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FB98-A096-4BA2-BBE6-1549A8E1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DD6E1-E4C6-47BC-BF78-611F7CB25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512D3-3785-4A69-8796-16C0BB031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C7CF1-EC47-48A6-8FD5-CFC2AEC53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CA80B-1191-41FC-9CDC-F74959F8E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C7A87-E5AB-4440-A9FB-6F355DF3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F120E-4BAE-4AD7-BAE0-9840588A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27B1C-A78C-46CA-ABE0-11A74D90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908C-83AB-4A58-AC81-54F2070A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14FD2-356B-4D6C-ACB3-2420A89E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A7564-5A69-4C85-90C2-864EDEC7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60A9E-10DA-4F84-91E9-EF97ED5C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96FCC-FF88-4396-9C71-42CFA099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BC8EF-BB3B-42B1-8A7E-0F89D917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553EE-5D11-446D-AA57-F797C7E1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6594-ED22-40E4-8B1F-915C476B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8B508-1E00-4AA1-824E-2B85B4A78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D68E4-425E-4ABF-A3C7-8F0010142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FBCFC-016A-475D-9000-AA7E5FEB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B3176-EAF8-44A0-BA82-96817C62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7A37B-5C4E-4B33-BEDD-BA538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FEE9-F10C-4F90-92DA-7B2D58BD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74372-A51D-46DF-BEDD-ADDA937F8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F582F-4898-4F15-8490-40E71B305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0D46F-9DF3-4AA2-A993-FF9107CB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9F00-F784-4868-AAAE-1EF6BCEB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9C43E-0A03-4F5F-BB66-7264A429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4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2E968-61A9-42F4-B724-75259A12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0BB3C-FDC7-45FE-AA3D-B2119F4C0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B0950-371A-46F3-93EA-A342169D6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AABD8-F801-4333-8208-80338734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45E6-0D34-451E-8CD0-719A580C3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761EE-00E3-4484-9516-FCC009EAD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is-IS" sz="5100">
                <a:solidFill>
                  <a:srgbClr val="FFFFFF"/>
                </a:solidFill>
              </a:rPr>
              <a:t>Adaptation to climate change in fisheries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7ED41-68AB-4FEC-94E3-FFE131B76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3849845"/>
            <a:ext cx="4767754" cy="1881751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How do we prepare for the impacts of climate change within fisheries?</a:t>
            </a:r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7752045-14C3-4C28-AAA0-8DF7D6EC0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15" y="270180"/>
            <a:ext cx="2316508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F3747-5DBE-45AD-99ED-900A5E7E6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22" y="3709390"/>
            <a:ext cx="1503405" cy="150340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9BF864B-3395-4941-A92A-2002538C37AC}"/>
              </a:ext>
            </a:extLst>
          </p:cNvPr>
          <p:cNvSpPr txBox="1">
            <a:spLocks/>
          </p:cNvSpPr>
          <p:nvPr/>
        </p:nvSpPr>
        <p:spPr>
          <a:xfrm>
            <a:off x="8548698" y="5787919"/>
            <a:ext cx="3462852" cy="822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s-IS" sz="2200" i="1" dirty="0">
                <a:solidFill>
                  <a:schemeClr val="tx2"/>
                </a:solidFill>
              </a:rPr>
              <a:t>Ragnhildur Friðriksdóttir</a:t>
            </a:r>
          </a:p>
          <a:p>
            <a:pPr>
              <a:lnSpc>
                <a:spcPct val="100000"/>
              </a:lnSpc>
            </a:pPr>
            <a:r>
              <a:rPr lang="is-IS" sz="2200" i="1" dirty="0">
                <a:solidFill>
                  <a:schemeClr val="tx2"/>
                </a:solidFill>
              </a:rPr>
              <a:t>Project Manager at Matís, Iceland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F564B9-4895-4345-B2F3-6FBF11BE679D}"/>
              </a:ext>
            </a:extLst>
          </p:cNvPr>
          <p:cNvSpPr txBox="1">
            <a:spLocks/>
          </p:cNvSpPr>
          <p:nvPr/>
        </p:nvSpPr>
        <p:spPr>
          <a:xfrm>
            <a:off x="923344" y="5048453"/>
            <a:ext cx="6465181" cy="11688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ACAF Networking webinar on Arctic climate change adaptation 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June 2021</a:t>
            </a:r>
            <a:endParaRPr lang="is-IS" sz="2200" dirty="0">
              <a:solidFill>
                <a:schemeClr val="tx2"/>
              </a:solidFill>
            </a:endParaRPr>
          </a:p>
          <a:p>
            <a:pPr algn="l"/>
            <a:endParaRPr lang="is-I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2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14CF8A90-F83B-4BB9-A793-33665295E8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"/>
            <a:ext cx="13585481" cy="9061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76EE3-73AD-4CD8-A72B-3E33F17CC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717032"/>
            <a:ext cx="3528392" cy="35283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58DF0-38DD-445F-B25A-54C4F5328010}"/>
              </a:ext>
            </a:extLst>
          </p:cNvPr>
          <p:cNvSpPr txBox="1">
            <a:spLocks/>
          </p:cNvSpPr>
          <p:nvPr/>
        </p:nvSpPr>
        <p:spPr>
          <a:xfrm>
            <a:off x="605325" y="2268049"/>
            <a:ext cx="10515600" cy="200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b="1" dirty="0" err="1">
                <a:latin typeface="Avenir Next LT Pro Light" panose="020B0304020202020204" pitchFamily="34" charset="0"/>
              </a:rPr>
              <a:t>Thank</a:t>
            </a:r>
            <a:r>
              <a:rPr lang="is-IS" b="1" dirty="0">
                <a:latin typeface="Avenir Next LT Pro Light" panose="020B0304020202020204" pitchFamily="34" charset="0"/>
              </a:rPr>
              <a:t> </a:t>
            </a:r>
            <a:r>
              <a:rPr lang="is-IS" b="1" dirty="0" err="1">
                <a:latin typeface="Avenir Next LT Pro Light" panose="020B0304020202020204" pitchFamily="34" charset="0"/>
              </a:rPr>
              <a:t>you</a:t>
            </a:r>
            <a:r>
              <a:rPr lang="is-IS" b="1" dirty="0">
                <a:latin typeface="Avenir Next LT Pro Light" panose="020B0304020202020204" pitchFamily="34" charset="0"/>
              </a:rPr>
              <a:t>!</a:t>
            </a:r>
          </a:p>
          <a:p>
            <a:pPr algn="ctr"/>
            <a:endParaRPr lang="is-IS" b="1" dirty="0">
              <a:latin typeface="Avenir Next LT Pro Light" panose="020B0304020202020204" pitchFamily="34" charset="0"/>
            </a:endParaRPr>
          </a:p>
          <a:p>
            <a:pPr algn="ctr"/>
            <a:r>
              <a:rPr lang="is-IS" b="1" dirty="0">
                <a:latin typeface="Avenir Next LT Pro Light" panose="020B0304020202020204" pitchFamily="34" charset="0"/>
              </a:rPr>
              <a:t>Takk fyrir mig!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DD84041-0E88-482C-9089-D555734D5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2" y="4571325"/>
            <a:ext cx="2046767" cy="20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559F6-D2BE-4255-BE4E-0163B9BB6B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85481" cy="9061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525F2-AA0D-4C46-A50C-15A4C7E7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latin typeface="Avenir Next LT Pro Light" panose="020B0304020202020204" pitchFamily="34" charset="0"/>
              </a:rPr>
              <a:t>Examples of adaptation </a:t>
            </a:r>
            <a:r>
              <a:rPr lang="is-IS" b="1" dirty="0" err="1">
                <a:latin typeface="Avenir Next LT Pro Light" panose="020B0304020202020204" pitchFamily="34" charset="0"/>
              </a:rPr>
              <a:t>measures</a:t>
            </a:r>
            <a:endParaRPr lang="is-IS" b="1" dirty="0"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E976-19D0-4CF4-9850-CAA47E55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428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venir Next LT Pro Light" panose="020B0304020202020204" pitchFamily="34" charset="0"/>
              </a:rPr>
              <a:t>Revise the governance of transboundary fish stocks and system allocating fishing rights </a:t>
            </a:r>
            <a:endParaRPr lang="is-IS" sz="1600" dirty="0">
              <a:latin typeface="Avenir Next LT Pro Light" panose="020B03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s-IS" sz="1600" dirty="0">
                <a:latin typeface="Avenir Next LT Pro Light" panose="020B0304020202020204" pitchFamily="34" charset="0"/>
              </a:rPr>
              <a:t>Development of </a:t>
            </a:r>
            <a:r>
              <a:rPr lang="is-IS" sz="1600" dirty="0" err="1">
                <a:latin typeface="Avenir Next LT Pro Light" panose="020B0304020202020204" pitchFamily="34" charset="0"/>
              </a:rPr>
              <a:t>more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robust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fishing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gear</a:t>
            </a:r>
            <a:r>
              <a:rPr lang="is-IS" sz="1600" dirty="0">
                <a:latin typeface="Avenir Next LT Pro Light" panose="020B0304020202020204" pitchFamily="34" charset="0"/>
              </a:rPr>
              <a:t> / </a:t>
            </a:r>
            <a:r>
              <a:rPr lang="is-IS" sz="1600" dirty="0" err="1">
                <a:latin typeface="Avenir Next LT Pro Light" panose="020B0304020202020204" pitchFamily="34" charset="0"/>
              </a:rPr>
              <a:t>more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selective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fishing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gear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venir Next LT Pro Light" panose="020B0304020202020204" pitchFamily="34" charset="0"/>
              </a:rPr>
              <a:t>Improved monitoring / new monitoring </a:t>
            </a:r>
            <a:r>
              <a:rPr lang="en-US" sz="1600" dirty="0" err="1">
                <a:latin typeface="Avenir Next LT Pro Light" panose="020B0304020202020204" pitchFamily="34" charset="0"/>
              </a:rPr>
              <a:t>programmes</a:t>
            </a:r>
            <a:endParaRPr lang="is-IS" sz="1600" dirty="0">
              <a:latin typeface="Avenir Next LT Pro Light" panose="020B03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s-IS" sz="1600" dirty="0" err="1">
                <a:latin typeface="Avenir Next LT Pro Light" panose="020B0304020202020204" pitchFamily="34" charset="0"/>
              </a:rPr>
              <a:t>More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robust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infrastructures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and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improved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monitoring</a:t>
            </a:r>
            <a:r>
              <a:rPr lang="is-IS" sz="1600" dirty="0">
                <a:latin typeface="Avenir Next LT Pro Light" panose="020B0304020202020204" pitchFamily="34" charset="0"/>
              </a:rPr>
              <a:t> of these </a:t>
            </a:r>
          </a:p>
          <a:p>
            <a:pPr lvl="1">
              <a:lnSpc>
                <a:spcPct val="150000"/>
              </a:lnSpc>
            </a:pPr>
            <a:r>
              <a:rPr lang="is-IS" sz="1400" dirty="0" err="1">
                <a:latin typeface="Avenir Next LT Pro Light" panose="020B0304020202020204" pitchFamily="34" charset="0"/>
              </a:rPr>
              <a:t>Both</a:t>
            </a:r>
            <a:r>
              <a:rPr lang="is-IS" sz="1400" dirty="0">
                <a:latin typeface="Avenir Next LT Pro Light" panose="020B0304020202020204" pitchFamily="34" charset="0"/>
              </a:rPr>
              <a:t> at </a:t>
            </a:r>
            <a:r>
              <a:rPr lang="is-IS" sz="1400" dirty="0" err="1">
                <a:latin typeface="Avenir Next LT Pro Light" panose="020B0304020202020204" pitchFamily="34" charset="0"/>
              </a:rPr>
              <a:t>sea</a:t>
            </a:r>
            <a:r>
              <a:rPr lang="is-IS" sz="1400" dirty="0">
                <a:latin typeface="Avenir Next LT Pro Light" panose="020B0304020202020204" pitchFamily="34" charset="0"/>
              </a:rPr>
              <a:t> </a:t>
            </a:r>
            <a:r>
              <a:rPr lang="is-IS" sz="1400" dirty="0" err="1">
                <a:latin typeface="Avenir Next LT Pro Light" panose="020B0304020202020204" pitchFamily="34" charset="0"/>
              </a:rPr>
              <a:t>and</a:t>
            </a:r>
            <a:r>
              <a:rPr lang="is-IS" sz="1400" dirty="0">
                <a:latin typeface="Avenir Next LT Pro Light" panose="020B0304020202020204" pitchFamily="34" charset="0"/>
              </a:rPr>
              <a:t> on land</a:t>
            </a:r>
          </a:p>
          <a:p>
            <a:pPr>
              <a:lnSpc>
                <a:spcPct val="150000"/>
              </a:lnSpc>
            </a:pPr>
            <a:r>
              <a:rPr lang="is-IS" sz="1600" dirty="0">
                <a:latin typeface="Avenir Next LT Pro Light" panose="020B0304020202020204" pitchFamily="34" charset="0"/>
              </a:rPr>
              <a:t>Changes </a:t>
            </a:r>
            <a:r>
              <a:rPr lang="is-IS" sz="1600" dirty="0" err="1">
                <a:latin typeface="Avenir Next LT Pro Light" panose="020B0304020202020204" pitchFamily="34" charset="0"/>
              </a:rPr>
              <a:t>in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marketing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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marketing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 of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new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species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,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entering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new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markets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,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revising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marketing</a:t>
            </a:r>
            <a:r>
              <a:rPr lang="is-I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  <a:sym typeface="Wingdings" panose="05000000000000000000" pitchFamily="2" charset="2"/>
              </a:rPr>
              <a:t>strategies</a:t>
            </a:r>
            <a:endParaRPr lang="is-IS" sz="1600" dirty="0">
              <a:latin typeface="Avenir Next LT Pro Light" panose="020B03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s-IS" sz="1600" dirty="0" err="1">
                <a:latin typeface="Avenir Next LT Pro Light" panose="020B0304020202020204" pitchFamily="34" charset="0"/>
              </a:rPr>
              <a:t>Measures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to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improve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safety</a:t>
            </a:r>
            <a:r>
              <a:rPr lang="is-IS" sz="1600" dirty="0">
                <a:latin typeface="Avenir Next LT Pro Light" panose="020B0304020202020204" pitchFamily="34" charset="0"/>
              </a:rPr>
              <a:t> on </a:t>
            </a:r>
            <a:r>
              <a:rPr lang="is-IS" sz="1600" dirty="0" err="1">
                <a:latin typeface="Avenir Next LT Pro Light" panose="020B0304020202020204" pitchFamily="34" charset="0"/>
              </a:rPr>
              <a:t>board</a:t>
            </a:r>
            <a:r>
              <a:rPr lang="is-IS" sz="1600" dirty="0">
                <a:latin typeface="Avenir Next LT Pro Light" panose="020B0304020202020204" pitchFamily="34" charset="0"/>
              </a:rPr>
              <a:t> (</a:t>
            </a:r>
            <a:r>
              <a:rPr lang="is-IS" sz="1600" dirty="0" err="1">
                <a:latin typeface="Avenir Next LT Pro Light" panose="020B0304020202020204" pitchFamily="34" charset="0"/>
              </a:rPr>
              <a:t>infrastructure</a:t>
            </a:r>
            <a:r>
              <a:rPr lang="is-IS" sz="1600" dirty="0">
                <a:latin typeface="Avenir Next LT Pro Light" panose="020B0304020202020204" pitchFamily="34" charset="0"/>
              </a:rPr>
              <a:t>, </a:t>
            </a:r>
            <a:r>
              <a:rPr lang="is-IS" sz="1600" dirty="0" err="1">
                <a:latin typeface="Avenir Next LT Pro Light" panose="020B0304020202020204" pitchFamily="34" charset="0"/>
              </a:rPr>
              <a:t>capacity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building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and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education</a:t>
            </a:r>
            <a:r>
              <a:rPr lang="is-IS" sz="1600" dirty="0">
                <a:latin typeface="Avenir Next LT Pro Light" panose="020B0304020202020204" pitchFamily="34" charset="0"/>
              </a:rPr>
              <a:t>, </a:t>
            </a:r>
            <a:r>
              <a:rPr lang="is-IS" sz="1600" dirty="0" err="1">
                <a:latin typeface="Avenir Next LT Pro Light" panose="020B0304020202020204" pitchFamily="34" charset="0"/>
              </a:rPr>
              <a:t>safety</a:t>
            </a:r>
            <a:r>
              <a:rPr lang="is-IS" sz="1600" dirty="0">
                <a:latin typeface="Avenir Next LT Pro Light" panose="020B0304020202020204" pitchFamily="34" charset="0"/>
              </a:rPr>
              <a:t> </a:t>
            </a:r>
            <a:r>
              <a:rPr lang="is-IS" sz="1600" dirty="0" err="1">
                <a:latin typeface="Avenir Next LT Pro Light" panose="020B0304020202020204" pitchFamily="34" charset="0"/>
              </a:rPr>
              <a:t>equiment</a:t>
            </a:r>
            <a:r>
              <a:rPr lang="is-IS" sz="1600" dirty="0">
                <a:latin typeface="Avenir Next LT Pro Light" panose="020B0304020202020204" pitchFamily="34" charset="0"/>
              </a:rPr>
              <a:t>, </a:t>
            </a:r>
            <a:r>
              <a:rPr lang="is-IS" sz="1600" dirty="0" err="1">
                <a:latin typeface="Avenir Next LT Pro Light" panose="020B0304020202020204" pitchFamily="34" charset="0"/>
              </a:rPr>
              <a:t>forecasts</a:t>
            </a:r>
            <a:r>
              <a:rPr lang="is-IS" sz="1600" dirty="0">
                <a:latin typeface="Avenir Next LT Pro Light" panose="020B03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venir Next LT Pro Light" panose="020B0304020202020204" pitchFamily="34" charset="0"/>
              </a:rPr>
              <a:t>Reduce other pressures on the marine ecosystem </a:t>
            </a:r>
            <a:r>
              <a:rPr lang="en-US" sz="16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 e.g. improved management, less pollution</a:t>
            </a:r>
            <a:endParaRPr lang="en-US" sz="1600" dirty="0">
              <a:latin typeface="Avenir Next LT Pro Light" panose="020B03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venir Next LT Pro Light" panose="020B0304020202020204" pitchFamily="34" charset="0"/>
              </a:rPr>
              <a:t>Investments in “climate smart” infrastructures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venir Next LT Pro Light" panose="020B0304020202020204" pitchFamily="34" charset="0"/>
              </a:rPr>
              <a:t>Revisions of legal frameworks to enable effective adaptation measures</a:t>
            </a:r>
          </a:p>
        </p:txBody>
      </p:sp>
    </p:spTree>
    <p:extLst>
      <p:ext uri="{BB962C8B-B14F-4D97-AF65-F5344CB8AC3E}">
        <p14:creationId xmlns:p14="http://schemas.microsoft.com/office/powerpoint/2010/main" val="424155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44A7871-213D-4A47-94D0-579629343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75" y="747209"/>
            <a:ext cx="5880796" cy="588079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E330438-7B79-4827-A3CE-CE27944D0C0E}"/>
              </a:ext>
            </a:extLst>
          </p:cNvPr>
          <p:cNvGrpSpPr/>
          <p:nvPr/>
        </p:nvGrpSpPr>
        <p:grpSpPr>
          <a:xfrm>
            <a:off x="-2809239" y="5419638"/>
            <a:ext cx="15091293" cy="1552662"/>
            <a:chOff x="-2809239" y="5419638"/>
            <a:chExt cx="15091293" cy="1552662"/>
          </a:xfrm>
        </p:grpSpPr>
        <p:sp>
          <p:nvSpPr>
            <p:cNvPr id="21" name="Ship">
              <a:extLst>
                <a:ext uri="{FF2B5EF4-FFF2-40B4-BE49-F238E27FC236}">
                  <a16:creationId xmlns:a16="http://schemas.microsoft.com/office/drawing/2014/main" id="{D2AF6472-1C54-45B3-BF85-9E399AC76FF5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4721145" y="5419638"/>
              <a:ext cx="7560909" cy="1552662"/>
            </a:xfrm>
            <a:custGeom>
              <a:avLst/>
              <a:gdLst>
                <a:gd name="T0" fmla="*/ 1250 w 1250"/>
                <a:gd name="T1" fmla="*/ 89 h 306"/>
                <a:gd name="T2" fmla="*/ 1248 w 1250"/>
                <a:gd name="T3" fmla="*/ 89 h 306"/>
                <a:gd name="T4" fmla="*/ 1248 w 1250"/>
                <a:gd name="T5" fmla="*/ 306 h 306"/>
                <a:gd name="T6" fmla="*/ 1 w 1250"/>
                <a:gd name="T7" fmla="*/ 306 h 306"/>
                <a:gd name="T8" fmla="*/ 1 w 1250"/>
                <a:gd name="T9" fmla="*/ 89 h 306"/>
                <a:gd name="T10" fmla="*/ 0 w 1250"/>
                <a:gd name="T11" fmla="*/ 89 h 306"/>
                <a:gd name="T12" fmla="*/ 94 w 1250"/>
                <a:gd name="T13" fmla="*/ 10 h 306"/>
                <a:gd name="T14" fmla="*/ 96 w 1250"/>
                <a:gd name="T15" fmla="*/ 6 h 306"/>
                <a:gd name="T16" fmla="*/ 96 w 1250"/>
                <a:gd name="T17" fmla="*/ 6 h 306"/>
                <a:gd name="T18" fmla="*/ 105 w 1250"/>
                <a:gd name="T19" fmla="*/ 0 h 306"/>
                <a:gd name="T20" fmla="*/ 114 w 1250"/>
                <a:gd name="T21" fmla="*/ 6 h 306"/>
                <a:gd name="T22" fmla="*/ 114 w 1250"/>
                <a:gd name="T23" fmla="*/ 6 h 306"/>
                <a:gd name="T24" fmla="*/ 115 w 1250"/>
                <a:gd name="T25" fmla="*/ 7 h 306"/>
                <a:gd name="T26" fmla="*/ 116 w 1250"/>
                <a:gd name="T27" fmla="*/ 9 h 306"/>
                <a:gd name="T28" fmla="*/ 210 w 1250"/>
                <a:gd name="T29" fmla="*/ 89 h 306"/>
                <a:gd name="T30" fmla="*/ 210 w 1250"/>
                <a:gd name="T31" fmla="*/ 89 h 306"/>
                <a:gd name="T32" fmla="*/ 304 w 1250"/>
                <a:gd name="T33" fmla="*/ 10 h 306"/>
                <a:gd name="T34" fmla="*/ 306 w 1250"/>
                <a:gd name="T35" fmla="*/ 6 h 306"/>
                <a:gd name="T36" fmla="*/ 306 w 1250"/>
                <a:gd name="T37" fmla="*/ 6 h 306"/>
                <a:gd name="T38" fmla="*/ 315 w 1250"/>
                <a:gd name="T39" fmla="*/ 0 h 306"/>
                <a:gd name="T40" fmla="*/ 324 w 1250"/>
                <a:gd name="T41" fmla="*/ 6 h 306"/>
                <a:gd name="T42" fmla="*/ 324 w 1250"/>
                <a:gd name="T43" fmla="*/ 6 h 306"/>
                <a:gd name="T44" fmla="*/ 325 w 1250"/>
                <a:gd name="T45" fmla="*/ 7 h 306"/>
                <a:gd name="T46" fmla="*/ 326 w 1250"/>
                <a:gd name="T47" fmla="*/ 9 h 306"/>
                <a:gd name="T48" fmla="*/ 417 w 1250"/>
                <a:gd name="T49" fmla="*/ 88 h 306"/>
                <a:gd name="T50" fmla="*/ 508 w 1250"/>
                <a:gd name="T51" fmla="*/ 10 h 306"/>
                <a:gd name="T52" fmla="*/ 510 w 1250"/>
                <a:gd name="T53" fmla="*/ 6 h 306"/>
                <a:gd name="T54" fmla="*/ 510 w 1250"/>
                <a:gd name="T55" fmla="*/ 6 h 306"/>
                <a:gd name="T56" fmla="*/ 519 w 1250"/>
                <a:gd name="T57" fmla="*/ 0 h 306"/>
                <a:gd name="T58" fmla="*/ 529 w 1250"/>
                <a:gd name="T59" fmla="*/ 6 h 306"/>
                <a:gd name="T60" fmla="*/ 529 w 1250"/>
                <a:gd name="T61" fmla="*/ 6 h 306"/>
                <a:gd name="T62" fmla="*/ 529 w 1250"/>
                <a:gd name="T63" fmla="*/ 7 h 306"/>
                <a:gd name="T64" fmla="*/ 530 w 1250"/>
                <a:gd name="T65" fmla="*/ 9 h 306"/>
                <a:gd name="T66" fmla="*/ 624 w 1250"/>
                <a:gd name="T67" fmla="*/ 89 h 306"/>
                <a:gd name="T68" fmla="*/ 625 w 1250"/>
                <a:gd name="T69" fmla="*/ 89 h 306"/>
                <a:gd name="T70" fmla="*/ 718 w 1250"/>
                <a:gd name="T71" fmla="*/ 10 h 306"/>
                <a:gd name="T72" fmla="*/ 720 w 1250"/>
                <a:gd name="T73" fmla="*/ 6 h 306"/>
                <a:gd name="T74" fmla="*/ 720 w 1250"/>
                <a:gd name="T75" fmla="*/ 6 h 306"/>
                <a:gd name="T76" fmla="*/ 729 w 1250"/>
                <a:gd name="T77" fmla="*/ 0 h 306"/>
                <a:gd name="T78" fmla="*/ 739 w 1250"/>
                <a:gd name="T79" fmla="*/ 6 h 306"/>
                <a:gd name="T80" fmla="*/ 739 w 1250"/>
                <a:gd name="T81" fmla="*/ 6 h 306"/>
                <a:gd name="T82" fmla="*/ 739 w 1250"/>
                <a:gd name="T83" fmla="*/ 7 h 306"/>
                <a:gd name="T84" fmla="*/ 740 w 1250"/>
                <a:gd name="T85" fmla="*/ 9 h 306"/>
                <a:gd name="T86" fmla="*/ 832 w 1250"/>
                <a:gd name="T87" fmla="*/ 88 h 306"/>
                <a:gd name="T88" fmla="*/ 924 w 1250"/>
                <a:gd name="T89" fmla="*/ 10 h 306"/>
                <a:gd name="T90" fmla="*/ 926 w 1250"/>
                <a:gd name="T91" fmla="*/ 6 h 306"/>
                <a:gd name="T92" fmla="*/ 926 w 1250"/>
                <a:gd name="T93" fmla="*/ 6 h 306"/>
                <a:gd name="T94" fmla="*/ 935 w 1250"/>
                <a:gd name="T95" fmla="*/ 0 h 306"/>
                <a:gd name="T96" fmla="*/ 944 w 1250"/>
                <a:gd name="T97" fmla="*/ 6 h 306"/>
                <a:gd name="T98" fmla="*/ 944 w 1250"/>
                <a:gd name="T99" fmla="*/ 6 h 306"/>
                <a:gd name="T100" fmla="*/ 945 w 1250"/>
                <a:gd name="T101" fmla="*/ 7 h 306"/>
                <a:gd name="T102" fmla="*/ 946 w 1250"/>
                <a:gd name="T103" fmla="*/ 9 h 306"/>
                <a:gd name="T104" fmla="*/ 1040 w 1250"/>
                <a:gd name="T105" fmla="*/ 89 h 306"/>
                <a:gd name="T106" fmla="*/ 1040 w 1250"/>
                <a:gd name="T107" fmla="*/ 89 h 306"/>
                <a:gd name="T108" fmla="*/ 1134 w 1250"/>
                <a:gd name="T109" fmla="*/ 10 h 306"/>
                <a:gd name="T110" fmla="*/ 1136 w 1250"/>
                <a:gd name="T111" fmla="*/ 6 h 306"/>
                <a:gd name="T112" fmla="*/ 1136 w 1250"/>
                <a:gd name="T113" fmla="*/ 6 h 306"/>
                <a:gd name="T114" fmla="*/ 1145 w 1250"/>
                <a:gd name="T115" fmla="*/ 0 h 306"/>
                <a:gd name="T116" fmla="*/ 1154 w 1250"/>
                <a:gd name="T117" fmla="*/ 6 h 306"/>
                <a:gd name="T118" fmla="*/ 1154 w 1250"/>
                <a:gd name="T119" fmla="*/ 6 h 306"/>
                <a:gd name="T120" fmla="*/ 1155 w 1250"/>
                <a:gd name="T121" fmla="*/ 7 h 306"/>
                <a:gd name="T122" fmla="*/ 1156 w 1250"/>
                <a:gd name="T123" fmla="*/ 9 h 306"/>
                <a:gd name="T124" fmla="*/ 1250 w 1250"/>
                <a:gd name="T125" fmla="*/ 8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0" h="306">
                  <a:moveTo>
                    <a:pt x="1250" y="89"/>
                  </a:moveTo>
                  <a:lnTo>
                    <a:pt x="1248" y="89"/>
                  </a:lnTo>
                  <a:lnTo>
                    <a:pt x="1248" y="306"/>
                  </a:lnTo>
                  <a:lnTo>
                    <a:pt x="1" y="306"/>
                  </a:lnTo>
                  <a:lnTo>
                    <a:pt x="1" y="89"/>
                  </a:lnTo>
                  <a:lnTo>
                    <a:pt x="0" y="89"/>
                  </a:lnTo>
                  <a:cubicBezTo>
                    <a:pt x="43" y="89"/>
                    <a:pt x="71" y="64"/>
                    <a:pt x="94" y="10"/>
                  </a:cubicBezTo>
                  <a:cubicBezTo>
                    <a:pt x="94" y="8"/>
                    <a:pt x="95" y="7"/>
                    <a:pt x="96" y="6"/>
                  </a:cubicBezTo>
                  <a:lnTo>
                    <a:pt x="96" y="6"/>
                  </a:lnTo>
                  <a:cubicBezTo>
                    <a:pt x="98" y="2"/>
                    <a:pt x="101" y="0"/>
                    <a:pt x="105" y="0"/>
                  </a:cubicBezTo>
                  <a:cubicBezTo>
                    <a:pt x="109" y="0"/>
                    <a:pt x="112" y="2"/>
                    <a:pt x="114" y="6"/>
                  </a:cubicBezTo>
                  <a:lnTo>
                    <a:pt x="114" y="6"/>
                  </a:lnTo>
                  <a:cubicBezTo>
                    <a:pt x="114" y="6"/>
                    <a:pt x="114" y="6"/>
                    <a:pt x="115" y="7"/>
                  </a:cubicBezTo>
                  <a:cubicBezTo>
                    <a:pt x="115" y="8"/>
                    <a:pt x="115" y="8"/>
                    <a:pt x="116" y="9"/>
                  </a:cubicBezTo>
                  <a:cubicBezTo>
                    <a:pt x="138" y="64"/>
                    <a:pt x="166" y="89"/>
                    <a:pt x="210" y="89"/>
                  </a:cubicBezTo>
                  <a:lnTo>
                    <a:pt x="210" y="89"/>
                  </a:lnTo>
                  <a:cubicBezTo>
                    <a:pt x="253" y="89"/>
                    <a:pt x="281" y="64"/>
                    <a:pt x="304" y="10"/>
                  </a:cubicBezTo>
                  <a:cubicBezTo>
                    <a:pt x="304" y="8"/>
                    <a:pt x="305" y="7"/>
                    <a:pt x="306" y="6"/>
                  </a:cubicBezTo>
                  <a:lnTo>
                    <a:pt x="306" y="6"/>
                  </a:lnTo>
                  <a:cubicBezTo>
                    <a:pt x="308" y="2"/>
                    <a:pt x="311" y="0"/>
                    <a:pt x="315" y="0"/>
                  </a:cubicBezTo>
                  <a:cubicBezTo>
                    <a:pt x="319" y="0"/>
                    <a:pt x="322" y="2"/>
                    <a:pt x="324" y="6"/>
                  </a:cubicBezTo>
                  <a:lnTo>
                    <a:pt x="324" y="6"/>
                  </a:lnTo>
                  <a:cubicBezTo>
                    <a:pt x="324" y="6"/>
                    <a:pt x="324" y="6"/>
                    <a:pt x="325" y="7"/>
                  </a:cubicBezTo>
                  <a:cubicBezTo>
                    <a:pt x="325" y="8"/>
                    <a:pt x="325" y="8"/>
                    <a:pt x="326" y="9"/>
                  </a:cubicBezTo>
                  <a:cubicBezTo>
                    <a:pt x="348" y="63"/>
                    <a:pt x="375" y="87"/>
                    <a:pt x="417" y="88"/>
                  </a:cubicBezTo>
                  <a:cubicBezTo>
                    <a:pt x="459" y="87"/>
                    <a:pt x="486" y="63"/>
                    <a:pt x="508" y="10"/>
                  </a:cubicBezTo>
                  <a:cubicBezTo>
                    <a:pt x="509" y="8"/>
                    <a:pt x="509" y="7"/>
                    <a:pt x="510" y="6"/>
                  </a:cubicBezTo>
                  <a:lnTo>
                    <a:pt x="510" y="6"/>
                  </a:lnTo>
                  <a:cubicBezTo>
                    <a:pt x="512" y="2"/>
                    <a:pt x="516" y="0"/>
                    <a:pt x="519" y="0"/>
                  </a:cubicBezTo>
                  <a:cubicBezTo>
                    <a:pt x="523" y="0"/>
                    <a:pt x="526" y="2"/>
                    <a:pt x="529" y="6"/>
                  </a:cubicBezTo>
                  <a:lnTo>
                    <a:pt x="529" y="6"/>
                  </a:lnTo>
                  <a:cubicBezTo>
                    <a:pt x="529" y="6"/>
                    <a:pt x="529" y="6"/>
                    <a:pt x="529" y="7"/>
                  </a:cubicBezTo>
                  <a:cubicBezTo>
                    <a:pt x="529" y="8"/>
                    <a:pt x="530" y="8"/>
                    <a:pt x="530" y="9"/>
                  </a:cubicBezTo>
                  <a:cubicBezTo>
                    <a:pt x="553" y="64"/>
                    <a:pt x="581" y="89"/>
                    <a:pt x="624" y="89"/>
                  </a:cubicBezTo>
                  <a:lnTo>
                    <a:pt x="625" y="89"/>
                  </a:lnTo>
                  <a:cubicBezTo>
                    <a:pt x="668" y="89"/>
                    <a:pt x="696" y="64"/>
                    <a:pt x="718" y="10"/>
                  </a:cubicBezTo>
                  <a:cubicBezTo>
                    <a:pt x="719" y="8"/>
                    <a:pt x="719" y="7"/>
                    <a:pt x="720" y="6"/>
                  </a:cubicBezTo>
                  <a:lnTo>
                    <a:pt x="720" y="6"/>
                  </a:lnTo>
                  <a:cubicBezTo>
                    <a:pt x="722" y="2"/>
                    <a:pt x="725" y="0"/>
                    <a:pt x="729" y="0"/>
                  </a:cubicBezTo>
                  <a:cubicBezTo>
                    <a:pt x="733" y="0"/>
                    <a:pt x="736" y="2"/>
                    <a:pt x="739" y="6"/>
                  </a:cubicBezTo>
                  <a:lnTo>
                    <a:pt x="739" y="6"/>
                  </a:lnTo>
                  <a:cubicBezTo>
                    <a:pt x="739" y="6"/>
                    <a:pt x="739" y="6"/>
                    <a:pt x="739" y="7"/>
                  </a:cubicBezTo>
                  <a:cubicBezTo>
                    <a:pt x="740" y="8"/>
                    <a:pt x="740" y="8"/>
                    <a:pt x="740" y="9"/>
                  </a:cubicBezTo>
                  <a:cubicBezTo>
                    <a:pt x="762" y="63"/>
                    <a:pt x="790" y="88"/>
                    <a:pt x="832" y="88"/>
                  </a:cubicBezTo>
                  <a:cubicBezTo>
                    <a:pt x="874" y="88"/>
                    <a:pt x="902" y="63"/>
                    <a:pt x="924" y="10"/>
                  </a:cubicBezTo>
                  <a:cubicBezTo>
                    <a:pt x="925" y="8"/>
                    <a:pt x="925" y="7"/>
                    <a:pt x="926" y="6"/>
                  </a:cubicBezTo>
                  <a:lnTo>
                    <a:pt x="926" y="6"/>
                  </a:lnTo>
                  <a:cubicBezTo>
                    <a:pt x="928" y="2"/>
                    <a:pt x="931" y="0"/>
                    <a:pt x="935" y="0"/>
                  </a:cubicBezTo>
                  <a:cubicBezTo>
                    <a:pt x="939" y="0"/>
                    <a:pt x="942" y="2"/>
                    <a:pt x="944" y="6"/>
                  </a:cubicBezTo>
                  <a:lnTo>
                    <a:pt x="944" y="6"/>
                  </a:lnTo>
                  <a:cubicBezTo>
                    <a:pt x="945" y="6"/>
                    <a:pt x="945" y="6"/>
                    <a:pt x="945" y="7"/>
                  </a:cubicBezTo>
                  <a:cubicBezTo>
                    <a:pt x="945" y="8"/>
                    <a:pt x="946" y="8"/>
                    <a:pt x="946" y="9"/>
                  </a:cubicBezTo>
                  <a:cubicBezTo>
                    <a:pt x="968" y="64"/>
                    <a:pt x="997" y="89"/>
                    <a:pt x="1040" y="89"/>
                  </a:cubicBezTo>
                  <a:lnTo>
                    <a:pt x="1040" y="89"/>
                  </a:lnTo>
                  <a:cubicBezTo>
                    <a:pt x="1083" y="89"/>
                    <a:pt x="1112" y="64"/>
                    <a:pt x="1134" y="10"/>
                  </a:cubicBezTo>
                  <a:cubicBezTo>
                    <a:pt x="1135" y="8"/>
                    <a:pt x="1135" y="7"/>
                    <a:pt x="1136" y="6"/>
                  </a:cubicBezTo>
                  <a:lnTo>
                    <a:pt x="1136" y="6"/>
                  </a:lnTo>
                  <a:cubicBezTo>
                    <a:pt x="1138" y="2"/>
                    <a:pt x="1141" y="0"/>
                    <a:pt x="1145" y="0"/>
                  </a:cubicBezTo>
                  <a:cubicBezTo>
                    <a:pt x="1149" y="0"/>
                    <a:pt x="1152" y="2"/>
                    <a:pt x="1154" y="6"/>
                  </a:cubicBezTo>
                  <a:lnTo>
                    <a:pt x="1154" y="6"/>
                  </a:lnTo>
                  <a:cubicBezTo>
                    <a:pt x="1155" y="6"/>
                    <a:pt x="1155" y="6"/>
                    <a:pt x="1155" y="7"/>
                  </a:cubicBezTo>
                  <a:cubicBezTo>
                    <a:pt x="1155" y="8"/>
                    <a:pt x="1156" y="8"/>
                    <a:pt x="1156" y="9"/>
                  </a:cubicBezTo>
                  <a:cubicBezTo>
                    <a:pt x="1178" y="64"/>
                    <a:pt x="1207" y="89"/>
                    <a:pt x="1250" y="8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Ship">
              <a:extLst>
                <a:ext uri="{FF2B5EF4-FFF2-40B4-BE49-F238E27FC236}">
                  <a16:creationId xmlns:a16="http://schemas.microsoft.com/office/drawing/2014/main" id="{3AE15D33-535F-4448-A81A-F0FA06F2E93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-2809239" y="5419638"/>
              <a:ext cx="7560909" cy="1552662"/>
            </a:xfrm>
            <a:custGeom>
              <a:avLst/>
              <a:gdLst>
                <a:gd name="T0" fmla="*/ 1250 w 1250"/>
                <a:gd name="T1" fmla="*/ 89 h 306"/>
                <a:gd name="T2" fmla="*/ 1248 w 1250"/>
                <a:gd name="T3" fmla="*/ 89 h 306"/>
                <a:gd name="T4" fmla="*/ 1248 w 1250"/>
                <a:gd name="T5" fmla="*/ 306 h 306"/>
                <a:gd name="T6" fmla="*/ 1 w 1250"/>
                <a:gd name="T7" fmla="*/ 306 h 306"/>
                <a:gd name="T8" fmla="*/ 1 w 1250"/>
                <a:gd name="T9" fmla="*/ 89 h 306"/>
                <a:gd name="T10" fmla="*/ 0 w 1250"/>
                <a:gd name="T11" fmla="*/ 89 h 306"/>
                <a:gd name="T12" fmla="*/ 94 w 1250"/>
                <a:gd name="T13" fmla="*/ 10 h 306"/>
                <a:gd name="T14" fmla="*/ 96 w 1250"/>
                <a:gd name="T15" fmla="*/ 6 h 306"/>
                <a:gd name="T16" fmla="*/ 96 w 1250"/>
                <a:gd name="T17" fmla="*/ 6 h 306"/>
                <a:gd name="T18" fmla="*/ 105 w 1250"/>
                <a:gd name="T19" fmla="*/ 0 h 306"/>
                <a:gd name="T20" fmla="*/ 114 w 1250"/>
                <a:gd name="T21" fmla="*/ 6 h 306"/>
                <a:gd name="T22" fmla="*/ 114 w 1250"/>
                <a:gd name="T23" fmla="*/ 6 h 306"/>
                <a:gd name="T24" fmla="*/ 115 w 1250"/>
                <a:gd name="T25" fmla="*/ 7 h 306"/>
                <a:gd name="T26" fmla="*/ 116 w 1250"/>
                <a:gd name="T27" fmla="*/ 9 h 306"/>
                <a:gd name="T28" fmla="*/ 210 w 1250"/>
                <a:gd name="T29" fmla="*/ 89 h 306"/>
                <a:gd name="T30" fmla="*/ 210 w 1250"/>
                <a:gd name="T31" fmla="*/ 89 h 306"/>
                <a:gd name="T32" fmla="*/ 304 w 1250"/>
                <a:gd name="T33" fmla="*/ 10 h 306"/>
                <a:gd name="T34" fmla="*/ 306 w 1250"/>
                <a:gd name="T35" fmla="*/ 6 h 306"/>
                <a:gd name="T36" fmla="*/ 306 w 1250"/>
                <a:gd name="T37" fmla="*/ 6 h 306"/>
                <a:gd name="T38" fmla="*/ 315 w 1250"/>
                <a:gd name="T39" fmla="*/ 0 h 306"/>
                <a:gd name="T40" fmla="*/ 324 w 1250"/>
                <a:gd name="T41" fmla="*/ 6 h 306"/>
                <a:gd name="T42" fmla="*/ 324 w 1250"/>
                <a:gd name="T43" fmla="*/ 6 h 306"/>
                <a:gd name="T44" fmla="*/ 325 w 1250"/>
                <a:gd name="T45" fmla="*/ 7 h 306"/>
                <a:gd name="T46" fmla="*/ 326 w 1250"/>
                <a:gd name="T47" fmla="*/ 9 h 306"/>
                <a:gd name="T48" fmla="*/ 417 w 1250"/>
                <a:gd name="T49" fmla="*/ 88 h 306"/>
                <a:gd name="T50" fmla="*/ 508 w 1250"/>
                <a:gd name="T51" fmla="*/ 10 h 306"/>
                <a:gd name="T52" fmla="*/ 510 w 1250"/>
                <a:gd name="T53" fmla="*/ 6 h 306"/>
                <a:gd name="T54" fmla="*/ 510 w 1250"/>
                <a:gd name="T55" fmla="*/ 6 h 306"/>
                <a:gd name="T56" fmla="*/ 519 w 1250"/>
                <a:gd name="T57" fmla="*/ 0 h 306"/>
                <a:gd name="T58" fmla="*/ 529 w 1250"/>
                <a:gd name="T59" fmla="*/ 6 h 306"/>
                <a:gd name="T60" fmla="*/ 529 w 1250"/>
                <a:gd name="T61" fmla="*/ 6 h 306"/>
                <a:gd name="T62" fmla="*/ 529 w 1250"/>
                <a:gd name="T63" fmla="*/ 7 h 306"/>
                <a:gd name="T64" fmla="*/ 530 w 1250"/>
                <a:gd name="T65" fmla="*/ 9 h 306"/>
                <a:gd name="T66" fmla="*/ 624 w 1250"/>
                <a:gd name="T67" fmla="*/ 89 h 306"/>
                <a:gd name="T68" fmla="*/ 625 w 1250"/>
                <a:gd name="T69" fmla="*/ 89 h 306"/>
                <a:gd name="T70" fmla="*/ 718 w 1250"/>
                <a:gd name="T71" fmla="*/ 10 h 306"/>
                <a:gd name="T72" fmla="*/ 720 w 1250"/>
                <a:gd name="T73" fmla="*/ 6 h 306"/>
                <a:gd name="T74" fmla="*/ 720 w 1250"/>
                <a:gd name="T75" fmla="*/ 6 h 306"/>
                <a:gd name="T76" fmla="*/ 729 w 1250"/>
                <a:gd name="T77" fmla="*/ 0 h 306"/>
                <a:gd name="T78" fmla="*/ 739 w 1250"/>
                <a:gd name="T79" fmla="*/ 6 h 306"/>
                <a:gd name="T80" fmla="*/ 739 w 1250"/>
                <a:gd name="T81" fmla="*/ 6 h 306"/>
                <a:gd name="T82" fmla="*/ 739 w 1250"/>
                <a:gd name="T83" fmla="*/ 7 h 306"/>
                <a:gd name="T84" fmla="*/ 740 w 1250"/>
                <a:gd name="T85" fmla="*/ 9 h 306"/>
                <a:gd name="T86" fmla="*/ 832 w 1250"/>
                <a:gd name="T87" fmla="*/ 88 h 306"/>
                <a:gd name="T88" fmla="*/ 924 w 1250"/>
                <a:gd name="T89" fmla="*/ 10 h 306"/>
                <a:gd name="T90" fmla="*/ 926 w 1250"/>
                <a:gd name="T91" fmla="*/ 6 h 306"/>
                <a:gd name="T92" fmla="*/ 926 w 1250"/>
                <a:gd name="T93" fmla="*/ 6 h 306"/>
                <a:gd name="T94" fmla="*/ 935 w 1250"/>
                <a:gd name="T95" fmla="*/ 0 h 306"/>
                <a:gd name="T96" fmla="*/ 944 w 1250"/>
                <a:gd name="T97" fmla="*/ 6 h 306"/>
                <a:gd name="T98" fmla="*/ 944 w 1250"/>
                <a:gd name="T99" fmla="*/ 6 h 306"/>
                <a:gd name="T100" fmla="*/ 945 w 1250"/>
                <a:gd name="T101" fmla="*/ 7 h 306"/>
                <a:gd name="T102" fmla="*/ 946 w 1250"/>
                <a:gd name="T103" fmla="*/ 9 h 306"/>
                <a:gd name="T104" fmla="*/ 1040 w 1250"/>
                <a:gd name="T105" fmla="*/ 89 h 306"/>
                <a:gd name="T106" fmla="*/ 1040 w 1250"/>
                <a:gd name="T107" fmla="*/ 89 h 306"/>
                <a:gd name="T108" fmla="*/ 1134 w 1250"/>
                <a:gd name="T109" fmla="*/ 10 h 306"/>
                <a:gd name="T110" fmla="*/ 1136 w 1250"/>
                <a:gd name="T111" fmla="*/ 6 h 306"/>
                <a:gd name="T112" fmla="*/ 1136 w 1250"/>
                <a:gd name="T113" fmla="*/ 6 h 306"/>
                <a:gd name="T114" fmla="*/ 1145 w 1250"/>
                <a:gd name="T115" fmla="*/ 0 h 306"/>
                <a:gd name="T116" fmla="*/ 1154 w 1250"/>
                <a:gd name="T117" fmla="*/ 6 h 306"/>
                <a:gd name="T118" fmla="*/ 1154 w 1250"/>
                <a:gd name="T119" fmla="*/ 6 h 306"/>
                <a:gd name="T120" fmla="*/ 1155 w 1250"/>
                <a:gd name="T121" fmla="*/ 7 h 306"/>
                <a:gd name="T122" fmla="*/ 1156 w 1250"/>
                <a:gd name="T123" fmla="*/ 9 h 306"/>
                <a:gd name="T124" fmla="*/ 1250 w 1250"/>
                <a:gd name="T125" fmla="*/ 8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0" h="306">
                  <a:moveTo>
                    <a:pt x="1250" y="89"/>
                  </a:moveTo>
                  <a:lnTo>
                    <a:pt x="1248" y="89"/>
                  </a:lnTo>
                  <a:lnTo>
                    <a:pt x="1248" y="306"/>
                  </a:lnTo>
                  <a:lnTo>
                    <a:pt x="1" y="306"/>
                  </a:lnTo>
                  <a:lnTo>
                    <a:pt x="1" y="89"/>
                  </a:lnTo>
                  <a:lnTo>
                    <a:pt x="0" y="89"/>
                  </a:lnTo>
                  <a:cubicBezTo>
                    <a:pt x="43" y="89"/>
                    <a:pt x="71" y="64"/>
                    <a:pt x="94" y="10"/>
                  </a:cubicBezTo>
                  <a:cubicBezTo>
                    <a:pt x="94" y="8"/>
                    <a:pt x="95" y="7"/>
                    <a:pt x="96" y="6"/>
                  </a:cubicBezTo>
                  <a:lnTo>
                    <a:pt x="96" y="6"/>
                  </a:lnTo>
                  <a:cubicBezTo>
                    <a:pt x="98" y="2"/>
                    <a:pt x="101" y="0"/>
                    <a:pt x="105" y="0"/>
                  </a:cubicBezTo>
                  <a:cubicBezTo>
                    <a:pt x="109" y="0"/>
                    <a:pt x="112" y="2"/>
                    <a:pt x="114" y="6"/>
                  </a:cubicBezTo>
                  <a:lnTo>
                    <a:pt x="114" y="6"/>
                  </a:lnTo>
                  <a:cubicBezTo>
                    <a:pt x="114" y="6"/>
                    <a:pt x="114" y="6"/>
                    <a:pt x="115" y="7"/>
                  </a:cubicBezTo>
                  <a:cubicBezTo>
                    <a:pt x="115" y="8"/>
                    <a:pt x="115" y="8"/>
                    <a:pt x="116" y="9"/>
                  </a:cubicBezTo>
                  <a:cubicBezTo>
                    <a:pt x="138" y="64"/>
                    <a:pt x="166" y="89"/>
                    <a:pt x="210" y="89"/>
                  </a:cubicBezTo>
                  <a:lnTo>
                    <a:pt x="210" y="89"/>
                  </a:lnTo>
                  <a:cubicBezTo>
                    <a:pt x="253" y="89"/>
                    <a:pt x="281" y="64"/>
                    <a:pt x="304" y="10"/>
                  </a:cubicBezTo>
                  <a:cubicBezTo>
                    <a:pt x="304" y="8"/>
                    <a:pt x="305" y="7"/>
                    <a:pt x="306" y="6"/>
                  </a:cubicBezTo>
                  <a:lnTo>
                    <a:pt x="306" y="6"/>
                  </a:lnTo>
                  <a:cubicBezTo>
                    <a:pt x="308" y="2"/>
                    <a:pt x="311" y="0"/>
                    <a:pt x="315" y="0"/>
                  </a:cubicBezTo>
                  <a:cubicBezTo>
                    <a:pt x="319" y="0"/>
                    <a:pt x="322" y="2"/>
                    <a:pt x="324" y="6"/>
                  </a:cubicBezTo>
                  <a:lnTo>
                    <a:pt x="324" y="6"/>
                  </a:lnTo>
                  <a:cubicBezTo>
                    <a:pt x="324" y="6"/>
                    <a:pt x="324" y="6"/>
                    <a:pt x="325" y="7"/>
                  </a:cubicBezTo>
                  <a:cubicBezTo>
                    <a:pt x="325" y="8"/>
                    <a:pt x="325" y="8"/>
                    <a:pt x="326" y="9"/>
                  </a:cubicBezTo>
                  <a:cubicBezTo>
                    <a:pt x="348" y="63"/>
                    <a:pt x="375" y="87"/>
                    <a:pt x="417" y="88"/>
                  </a:cubicBezTo>
                  <a:cubicBezTo>
                    <a:pt x="459" y="87"/>
                    <a:pt x="486" y="63"/>
                    <a:pt x="508" y="10"/>
                  </a:cubicBezTo>
                  <a:cubicBezTo>
                    <a:pt x="509" y="8"/>
                    <a:pt x="509" y="7"/>
                    <a:pt x="510" y="6"/>
                  </a:cubicBezTo>
                  <a:lnTo>
                    <a:pt x="510" y="6"/>
                  </a:lnTo>
                  <a:cubicBezTo>
                    <a:pt x="512" y="2"/>
                    <a:pt x="516" y="0"/>
                    <a:pt x="519" y="0"/>
                  </a:cubicBezTo>
                  <a:cubicBezTo>
                    <a:pt x="523" y="0"/>
                    <a:pt x="526" y="2"/>
                    <a:pt x="529" y="6"/>
                  </a:cubicBezTo>
                  <a:lnTo>
                    <a:pt x="529" y="6"/>
                  </a:lnTo>
                  <a:cubicBezTo>
                    <a:pt x="529" y="6"/>
                    <a:pt x="529" y="6"/>
                    <a:pt x="529" y="7"/>
                  </a:cubicBezTo>
                  <a:cubicBezTo>
                    <a:pt x="529" y="8"/>
                    <a:pt x="530" y="8"/>
                    <a:pt x="530" y="9"/>
                  </a:cubicBezTo>
                  <a:cubicBezTo>
                    <a:pt x="553" y="64"/>
                    <a:pt x="581" y="89"/>
                    <a:pt x="624" y="89"/>
                  </a:cubicBezTo>
                  <a:lnTo>
                    <a:pt x="625" y="89"/>
                  </a:lnTo>
                  <a:cubicBezTo>
                    <a:pt x="668" y="89"/>
                    <a:pt x="696" y="64"/>
                    <a:pt x="718" y="10"/>
                  </a:cubicBezTo>
                  <a:cubicBezTo>
                    <a:pt x="719" y="8"/>
                    <a:pt x="719" y="7"/>
                    <a:pt x="720" y="6"/>
                  </a:cubicBezTo>
                  <a:lnTo>
                    <a:pt x="720" y="6"/>
                  </a:lnTo>
                  <a:cubicBezTo>
                    <a:pt x="722" y="2"/>
                    <a:pt x="725" y="0"/>
                    <a:pt x="729" y="0"/>
                  </a:cubicBezTo>
                  <a:cubicBezTo>
                    <a:pt x="733" y="0"/>
                    <a:pt x="736" y="2"/>
                    <a:pt x="739" y="6"/>
                  </a:cubicBezTo>
                  <a:lnTo>
                    <a:pt x="739" y="6"/>
                  </a:lnTo>
                  <a:cubicBezTo>
                    <a:pt x="739" y="6"/>
                    <a:pt x="739" y="6"/>
                    <a:pt x="739" y="7"/>
                  </a:cubicBezTo>
                  <a:cubicBezTo>
                    <a:pt x="740" y="8"/>
                    <a:pt x="740" y="8"/>
                    <a:pt x="740" y="9"/>
                  </a:cubicBezTo>
                  <a:cubicBezTo>
                    <a:pt x="762" y="63"/>
                    <a:pt x="790" y="88"/>
                    <a:pt x="832" y="88"/>
                  </a:cubicBezTo>
                  <a:cubicBezTo>
                    <a:pt x="874" y="88"/>
                    <a:pt x="902" y="63"/>
                    <a:pt x="924" y="10"/>
                  </a:cubicBezTo>
                  <a:cubicBezTo>
                    <a:pt x="925" y="8"/>
                    <a:pt x="925" y="7"/>
                    <a:pt x="926" y="6"/>
                  </a:cubicBezTo>
                  <a:lnTo>
                    <a:pt x="926" y="6"/>
                  </a:lnTo>
                  <a:cubicBezTo>
                    <a:pt x="928" y="2"/>
                    <a:pt x="931" y="0"/>
                    <a:pt x="935" y="0"/>
                  </a:cubicBezTo>
                  <a:cubicBezTo>
                    <a:pt x="939" y="0"/>
                    <a:pt x="942" y="2"/>
                    <a:pt x="944" y="6"/>
                  </a:cubicBezTo>
                  <a:lnTo>
                    <a:pt x="944" y="6"/>
                  </a:lnTo>
                  <a:cubicBezTo>
                    <a:pt x="945" y="6"/>
                    <a:pt x="945" y="6"/>
                    <a:pt x="945" y="7"/>
                  </a:cubicBezTo>
                  <a:cubicBezTo>
                    <a:pt x="945" y="8"/>
                    <a:pt x="946" y="8"/>
                    <a:pt x="946" y="9"/>
                  </a:cubicBezTo>
                  <a:cubicBezTo>
                    <a:pt x="968" y="64"/>
                    <a:pt x="997" y="89"/>
                    <a:pt x="1040" y="89"/>
                  </a:cubicBezTo>
                  <a:lnTo>
                    <a:pt x="1040" y="89"/>
                  </a:lnTo>
                  <a:cubicBezTo>
                    <a:pt x="1083" y="89"/>
                    <a:pt x="1112" y="64"/>
                    <a:pt x="1134" y="10"/>
                  </a:cubicBezTo>
                  <a:cubicBezTo>
                    <a:pt x="1135" y="8"/>
                    <a:pt x="1135" y="7"/>
                    <a:pt x="1136" y="6"/>
                  </a:cubicBezTo>
                  <a:lnTo>
                    <a:pt x="1136" y="6"/>
                  </a:lnTo>
                  <a:cubicBezTo>
                    <a:pt x="1138" y="2"/>
                    <a:pt x="1141" y="0"/>
                    <a:pt x="1145" y="0"/>
                  </a:cubicBezTo>
                  <a:cubicBezTo>
                    <a:pt x="1149" y="0"/>
                    <a:pt x="1152" y="2"/>
                    <a:pt x="1154" y="6"/>
                  </a:cubicBezTo>
                  <a:lnTo>
                    <a:pt x="1154" y="6"/>
                  </a:lnTo>
                  <a:cubicBezTo>
                    <a:pt x="1155" y="6"/>
                    <a:pt x="1155" y="6"/>
                    <a:pt x="1155" y="7"/>
                  </a:cubicBezTo>
                  <a:cubicBezTo>
                    <a:pt x="1155" y="8"/>
                    <a:pt x="1156" y="8"/>
                    <a:pt x="1156" y="9"/>
                  </a:cubicBezTo>
                  <a:cubicBezTo>
                    <a:pt x="1178" y="64"/>
                    <a:pt x="1207" y="89"/>
                    <a:pt x="1250" y="8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FAE78-1835-49C3-A6D2-FE487E43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Avenir Next LT Pro" panose="020B0504020202020204" pitchFamily="34" charset="0"/>
              </a:rPr>
              <a:t>What is happening in our oceans?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C3612-1FB1-4489-A5D7-7ED9E61D41DE}"/>
              </a:ext>
            </a:extLst>
          </p:cNvPr>
          <p:cNvSpPr txBox="1"/>
          <p:nvPr/>
        </p:nvSpPr>
        <p:spPr>
          <a:xfrm>
            <a:off x="8123594" y="6175424"/>
            <a:ext cx="100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25</a:t>
            </a:r>
            <a:r>
              <a:rPr lang="en-US" sz="2400" dirty="0"/>
              <a:t>%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C13384BF-73FB-4655-AD22-6CA631FBFF35}"/>
              </a:ext>
            </a:extLst>
          </p:cNvPr>
          <p:cNvSpPr/>
          <p:nvPr/>
        </p:nvSpPr>
        <p:spPr>
          <a:xfrm>
            <a:off x="10536383" y="2540577"/>
            <a:ext cx="685800" cy="177684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85AAFF-0E55-4A5C-A6EE-317992F7E413}"/>
              </a:ext>
            </a:extLst>
          </p:cNvPr>
          <p:cNvSpPr txBox="1"/>
          <p:nvPr/>
        </p:nvSpPr>
        <p:spPr>
          <a:xfrm>
            <a:off x="10528743" y="2078912"/>
            <a:ext cx="82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40%</a:t>
            </a:r>
          </a:p>
        </p:txBody>
      </p:sp>
      <p:grpSp>
        <p:nvGrpSpPr>
          <p:cNvPr id="24" name="Air_conditionin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210597-F5BF-4637-8166-006AE868C69F}"/>
              </a:ext>
            </a:extLst>
          </p:cNvPr>
          <p:cNvGrpSpPr>
            <a:grpSpLocks noChangeAspect="1"/>
          </p:cNvGrpSpPr>
          <p:nvPr/>
        </p:nvGrpSpPr>
        <p:grpSpPr>
          <a:xfrm>
            <a:off x="10515238" y="5557129"/>
            <a:ext cx="933812" cy="591416"/>
            <a:chOff x="7469291" y="3679727"/>
            <a:chExt cx="253112" cy="160305"/>
          </a:xfrm>
          <a:solidFill>
            <a:srgbClr val="FF0000"/>
          </a:solidFill>
        </p:grpSpPr>
        <p:sp>
          <p:nvSpPr>
            <p:cNvPr id="38" name="Freeform 819">
              <a:extLst>
                <a:ext uri="{FF2B5EF4-FFF2-40B4-BE49-F238E27FC236}">
                  <a16:creationId xmlns:a16="http://schemas.microsoft.com/office/drawing/2014/main" id="{0BA7A8E2-C7DE-45AC-A427-B33B3DBBE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8659" y="3679727"/>
              <a:ext cx="61872" cy="160305"/>
            </a:xfrm>
            <a:custGeom>
              <a:avLst/>
              <a:gdLst>
                <a:gd name="T0" fmla="*/ 567 w 942"/>
                <a:gd name="T1" fmla="*/ 41 h 2453"/>
                <a:gd name="T2" fmla="*/ 709 w 942"/>
                <a:gd name="T3" fmla="*/ 39 h 2453"/>
                <a:gd name="T4" fmla="*/ 712 w 942"/>
                <a:gd name="T5" fmla="*/ 180 h 2453"/>
                <a:gd name="T6" fmla="*/ 640 w 942"/>
                <a:gd name="T7" fmla="*/ 211 h 2453"/>
                <a:gd name="T8" fmla="*/ 570 w 942"/>
                <a:gd name="T9" fmla="*/ 183 h 2453"/>
                <a:gd name="T10" fmla="*/ 807 w 942"/>
                <a:gd name="T11" fmla="*/ 340 h 2453"/>
                <a:gd name="T12" fmla="*/ 929 w 942"/>
                <a:gd name="T13" fmla="*/ 411 h 2453"/>
                <a:gd name="T14" fmla="*/ 857 w 942"/>
                <a:gd name="T15" fmla="*/ 533 h 2453"/>
                <a:gd name="T16" fmla="*/ 831 w 942"/>
                <a:gd name="T17" fmla="*/ 537 h 2453"/>
                <a:gd name="T18" fmla="*/ 735 w 942"/>
                <a:gd name="T19" fmla="*/ 462 h 2453"/>
                <a:gd name="T20" fmla="*/ 721 w 942"/>
                <a:gd name="T21" fmla="*/ 778 h 2453"/>
                <a:gd name="T22" fmla="*/ 721 w 942"/>
                <a:gd name="T23" fmla="*/ 778 h 2453"/>
                <a:gd name="T24" fmla="*/ 850 w 942"/>
                <a:gd name="T25" fmla="*/ 719 h 2453"/>
                <a:gd name="T26" fmla="*/ 909 w 942"/>
                <a:gd name="T27" fmla="*/ 848 h 2453"/>
                <a:gd name="T28" fmla="*/ 815 w 942"/>
                <a:gd name="T29" fmla="*/ 913 h 2453"/>
                <a:gd name="T30" fmla="*/ 780 w 942"/>
                <a:gd name="T31" fmla="*/ 907 h 2453"/>
                <a:gd name="T32" fmla="*/ 534 w 942"/>
                <a:gd name="T33" fmla="*/ 1066 h 2453"/>
                <a:gd name="T34" fmla="*/ 675 w 942"/>
                <a:gd name="T35" fmla="*/ 1059 h 2453"/>
                <a:gd name="T36" fmla="*/ 683 w 942"/>
                <a:gd name="T37" fmla="*/ 1200 h 2453"/>
                <a:gd name="T38" fmla="*/ 608 w 942"/>
                <a:gd name="T39" fmla="*/ 1233 h 2453"/>
                <a:gd name="T40" fmla="*/ 542 w 942"/>
                <a:gd name="T41" fmla="*/ 1208 h 2453"/>
                <a:gd name="T42" fmla="*/ 265 w 942"/>
                <a:gd name="T43" fmla="*/ 1326 h 2453"/>
                <a:gd name="T44" fmla="*/ 265 w 942"/>
                <a:gd name="T45" fmla="*/ 1326 h 2453"/>
                <a:gd name="T46" fmla="*/ 407 w 942"/>
                <a:gd name="T47" fmla="*/ 1332 h 2453"/>
                <a:gd name="T48" fmla="*/ 401 w 942"/>
                <a:gd name="T49" fmla="*/ 1474 h 2453"/>
                <a:gd name="T50" fmla="*/ 333 w 942"/>
                <a:gd name="T51" fmla="*/ 1500 h 2453"/>
                <a:gd name="T52" fmla="*/ 259 w 942"/>
                <a:gd name="T53" fmla="*/ 1468 h 2453"/>
                <a:gd name="T54" fmla="*/ 22 w 942"/>
                <a:gd name="T55" fmla="*/ 1677 h 2453"/>
                <a:gd name="T56" fmla="*/ 151 w 942"/>
                <a:gd name="T57" fmla="*/ 1618 h 2453"/>
                <a:gd name="T58" fmla="*/ 211 w 942"/>
                <a:gd name="T59" fmla="*/ 1746 h 2453"/>
                <a:gd name="T60" fmla="*/ 116 w 942"/>
                <a:gd name="T61" fmla="*/ 1812 h 2453"/>
                <a:gd name="T62" fmla="*/ 82 w 942"/>
                <a:gd name="T63" fmla="*/ 1806 h 2453"/>
                <a:gd name="T64" fmla="*/ 76 w 942"/>
                <a:gd name="T65" fmla="*/ 1993 h 2453"/>
                <a:gd name="T66" fmla="*/ 206 w 942"/>
                <a:gd name="T67" fmla="*/ 2049 h 2453"/>
                <a:gd name="T68" fmla="*/ 150 w 942"/>
                <a:gd name="T69" fmla="*/ 2179 h 2453"/>
                <a:gd name="T70" fmla="*/ 113 w 942"/>
                <a:gd name="T71" fmla="*/ 2186 h 2453"/>
                <a:gd name="T72" fmla="*/ 20 w 942"/>
                <a:gd name="T73" fmla="*/ 2123 h 2453"/>
                <a:gd name="T74" fmla="*/ 332 w 942"/>
                <a:gd name="T75" fmla="*/ 2443 h 2453"/>
                <a:gd name="T76" fmla="*/ 286 w 942"/>
                <a:gd name="T77" fmla="*/ 2310 h 2453"/>
                <a:gd name="T78" fmla="*/ 419 w 942"/>
                <a:gd name="T79" fmla="*/ 2263 h 2453"/>
                <a:gd name="T80" fmla="*/ 466 w 942"/>
                <a:gd name="T81" fmla="*/ 2397 h 2453"/>
                <a:gd name="T82" fmla="*/ 375 w 942"/>
                <a:gd name="T83" fmla="*/ 2453 h 2453"/>
                <a:gd name="T84" fmla="*/ 332 w 942"/>
                <a:gd name="T85" fmla="*/ 2443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2" h="2453">
                  <a:moveTo>
                    <a:pt x="570" y="183"/>
                  </a:moveTo>
                  <a:cubicBezTo>
                    <a:pt x="530" y="144"/>
                    <a:pt x="529" y="81"/>
                    <a:pt x="567" y="41"/>
                  </a:cubicBezTo>
                  <a:lnTo>
                    <a:pt x="567" y="41"/>
                  </a:lnTo>
                  <a:cubicBezTo>
                    <a:pt x="606" y="1"/>
                    <a:pt x="669" y="0"/>
                    <a:pt x="709" y="39"/>
                  </a:cubicBezTo>
                  <a:lnTo>
                    <a:pt x="709" y="39"/>
                  </a:lnTo>
                  <a:cubicBezTo>
                    <a:pt x="748" y="77"/>
                    <a:pt x="750" y="140"/>
                    <a:pt x="712" y="180"/>
                  </a:cubicBezTo>
                  <a:lnTo>
                    <a:pt x="712" y="180"/>
                  </a:lnTo>
                  <a:cubicBezTo>
                    <a:pt x="692" y="200"/>
                    <a:pt x="666" y="211"/>
                    <a:pt x="640" y="211"/>
                  </a:cubicBezTo>
                  <a:lnTo>
                    <a:pt x="640" y="211"/>
                  </a:lnTo>
                  <a:cubicBezTo>
                    <a:pt x="615" y="211"/>
                    <a:pt x="589" y="201"/>
                    <a:pt x="570" y="183"/>
                  </a:cubicBezTo>
                  <a:close/>
                  <a:moveTo>
                    <a:pt x="735" y="462"/>
                  </a:moveTo>
                  <a:cubicBezTo>
                    <a:pt x="721" y="408"/>
                    <a:pt x="753" y="354"/>
                    <a:pt x="807" y="340"/>
                  </a:cubicBezTo>
                  <a:lnTo>
                    <a:pt x="807" y="340"/>
                  </a:lnTo>
                  <a:cubicBezTo>
                    <a:pt x="860" y="326"/>
                    <a:pt x="915" y="358"/>
                    <a:pt x="929" y="411"/>
                  </a:cubicBezTo>
                  <a:lnTo>
                    <a:pt x="929" y="411"/>
                  </a:lnTo>
                  <a:cubicBezTo>
                    <a:pt x="942" y="465"/>
                    <a:pt x="910" y="519"/>
                    <a:pt x="857" y="533"/>
                  </a:cubicBezTo>
                  <a:lnTo>
                    <a:pt x="857" y="533"/>
                  </a:lnTo>
                  <a:cubicBezTo>
                    <a:pt x="848" y="535"/>
                    <a:pt x="840" y="537"/>
                    <a:pt x="831" y="537"/>
                  </a:cubicBezTo>
                  <a:lnTo>
                    <a:pt x="831" y="537"/>
                  </a:lnTo>
                  <a:cubicBezTo>
                    <a:pt x="787" y="537"/>
                    <a:pt x="747" y="507"/>
                    <a:pt x="735" y="462"/>
                  </a:cubicBezTo>
                  <a:close/>
                  <a:moveTo>
                    <a:pt x="780" y="907"/>
                  </a:moveTo>
                  <a:cubicBezTo>
                    <a:pt x="728" y="887"/>
                    <a:pt x="702" y="830"/>
                    <a:pt x="721" y="778"/>
                  </a:cubicBezTo>
                  <a:lnTo>
                    <a:pt x="721" y="778"/>
                  </a:lnTo>
                  <a:lnTo>
                    <a:pt x="721" y="778"/>
                  </a:lnTo>
                  <a:lnTo>
                    <a:pt x="721" y="778"/>
                  </a:lnTo>
                  <a:cubicBezTo>
                    <a:pt x="741" y="726"/>
                    <a:pt x="799" y="700"/>
                    <a:pt x="850" y="719"/>
                  </a:cubicBezTo>
                  <a:lnTo>
                    <a:pt x="850" y="719"/>
                  </a:lnTo>
                  <a:cubicBezTo>
                    <a:pt x="902" y="739"/>
                    <a:pt x="928" y="796"/>
                    <a:pt x="909" y="848"/>
                  </a:cubicBezTo>
                  <a:lnTo>
                    <a:pt x="909" y="848"/>
                  </a:lnTo>
                  <a:cubicBezTo>
                    <a:pt x="894" y="888"/>
                    <a:pt x="856" y="913"/>
                    <a:pt x="815" y="913"/>
                  </a:cubicBezTo>
                  <a:lnTo>
                    <a:pt x="815" y="913"/>
                  </a:lnTo>
                  <a:cubicBezTo>
                    <a:pt x="803" y="913"/>
                    <a:pt x="791" y="911"/>
                    <a:pt x="780" y="907"/>
                  </a:cubicBezTo>
                  <a:close/>
                  <a:moveTo>
                    <a:pt x="542" y="1208"/>
                  </a:moveTo>
                  <a:cubicBezTo>
                    <a:pt x="500" y="1171"/>
                    <a:pt x="497" y="1107"/>
                    <a:pt x="534" y="1066"/>
                  </a:cubicBezTo>
                  <a:lnTo>
                    <a:pt x="534" y="1066"/>
                  </a:lnTo>
                  <a:cubicBezTo>
                    <a:pt x="571" y="1025"/>
                    <a:pt x="634" y="1022"/>
                    <a:pt x="675" y="1059"/>
                  </a:cubicBezTo>
                  <a:lnTo>
                    <a:pt x="675" y="1059"/>
                  </a:lnTo>
                  <a:cubicBezTo>
                    <a:pt x="716" y="1096"/>
                    <a:pt x="720" y="1159"/>
                    <a:pt x="683" y="1200"/>
                  </a:cubicBezTo>
                  <a:lnTo>
                    <a:pt x="683" y="1200"/>
                  </a:lnTo>
                  <a:cubicBezTo>
                    <a:pt x="663" y="1222"/>
                    <a:pt x="636" y="1233"/>
                    <a:pt x="608" y="1233"/>
                  </a:cubicBezTo>
                  <a:lnTo>
                    <a:pt x="608" y="1233"/>
                  </a:lnTo>
                  <a:cubicBezTo>
                    <a:pt x="585" y="1233"/>
                    <a:pt x="561" y="1225"/>
                    <a:pt x="542" y="1208"/>
                  </a:cubicBezTo>
                  <a:close/>
                  <a:moveTo>
                    <a:pt x="259" y="1468"/>
                  </a:moveTo>
                  <a:cubicBezTo>
                    <a:pt x="222" y="1427"/>
                    <a:pt x="225" y="1364"/>
                    <a:pt x="265" y="1326"/>
                  </a:cubicBezTo>
                  <a:lnTo>
                    <a:pt x="265" y="1326"/>
                  </a:lnTo>
                  <a:lnTo>
                    <a:pt x="265" y="1326"/>
                  </a:lnTo>
                  <a:lnTo>
                    <a:pt x="265" y="1326"/>
                  </a:lnTo>
                  <a:cubicBezTo>
                    <a:pt x="306" y="1289"/>
                    <a:pt x="370" y="1292"/>
                    <a:pt x="407" y="1332"/>
                  </a:cubicBezTo>
                  <a:lnTo>
                    <a:pt x="407" y="1332"/>
                  </a:lnTo>
                  <a:cubicBezTo>
                    <a:pt x="444" y="1373"/>
                    <a:pt x="442" y="1436"/>
                    <a:pt x="401" y="1474"/>
                  </a:cubicBezTo>
                  <a:lnTo>
                    <a:pt x="401" y="1474"/>
                  </a:lnTo>
                  <a:cubicBezTo>
                    <a:pt x="381" y="1491"/>
                    <a:pt x="357" y="1500"/>
                    <a:pt x="333" y="1500"/>
                  </a:cubicBezTo>
                  <a:lnTo>
                    <a:pt x="333" y="1500"/>
                  </a:lnTo>
                  <a:cubicBezTo>
                    <a:pt x="306" y="1500"/>
                    <a:pt x="279" y="1489"/>
                    <a:pt x="259" y="1468"/>
                  </a:cubicBezTo>
                  <a:close/>
                  <a:moveTo>
                    <a:pt x="82" y="1806"/>
                  </a:moveTo>
                  <a:cubicBezTo>
                    <a:pt x="30" y="1787"/>
                    <a:pt x="3" y="1729"/>
                    <a:pt x="22" y="1677"/>
                  </a:cubicBezTo>
                  <a:lnTo>
                    <a:pt x="22" y="1677"/>
                  </a:lnTo>
                  <a:cubicBezTo>
                    <a:pt x="41" y="1625"/>
                    <a:pt x="99" y="1599"/>
                    <a:pt x="151" y="1618"/>
                  </a:cubicBezTo>
                  <a:lnTo>
                    <a:pt x="151" y="1618"/>
                  </a:lnTo>
                  <a:cubicBezTo>
                    <a:pt x="203" y="1636"/>
                    <a:pt x="230" y="1694"/>
                    <a:pt x="211" y="1746"/>
                  </a:cubicBezTo>
                  <a:lnTo>
                    <a:pt x="211" y="1746"/>
                  </a:lnTo>
                  <a:cubicBezTo>
                    <a:pt x="195" y="1786"/>
                    <a:pt x="157" y="1812"/>
                    <a:pt x="116" y="1812"/>
                  </a:cubicBezTo>
                  <a:lnTo>
                    <a:pt x="116" y="1812"/>
                  </a:lnTo>
                  <a:cubicBezTo>
                    <a:pt x="105" y="1812"/>
                    <a:pt x="94" y="1810"/>
                    <a:pt x="82" y="1806"/>
                  </a:cubicBezTo>
                  <a:close/>
                  <a:moveTo>
                    <a:pt x="20" y="2123"/>
                  </a:moveTo>
                  <a:cubicBezTo>
                    <a:pt x="0" y="2072"/>
                    <a:pt x="25" y="2014"/>
                    <a:pt x="76" y="1993"/>
                  </a:cubicBezTo>
                  <a:lnTo>
                    <a:pt x="76" y="1993"/>
                  </a:lnTo>
                  <a:cubicBezTo>
                    <a:pt x="127" y="1973"/>
                    <a:pt x="186" y="1998"/>
                    <a:pt x="206" y="2049"/>
                  </a:cubicBezTo>
                  <a:lnTo>
                    <a:pt x="206" y="2049"/>
                  </a:lnTo>
                  <a:cubicBezTo>
                    <a:pt x="227" y="2101"/>
                    <a:pt x="201" y="2159"/>
                    <a:pt x="150" y="2179"/>
                  </a:cubicBezTo>
                  <a:lnTo>
                    <a:pt x="150" y="2179"/>
                  </a:lnTo>
                  <a:cubicBezTo>
                    <a:pt x="138" y="2184"/>
                    <a:pt x="125" y="2186"/>
                    <a:pt x="113" y="2186"/>
                  </a:cubicBezTo>
                  <a:lnTo>
                    <a:pt x="113" y="2186"/>
                  </a:lnTo>
                  <a:cubicBezTo>
                    <a:pt x="73" y="2186"/>
                    <a:pt x="36" y="2163"/>
                    <a:pt x="20" y="2123"/>
                  </a:cubicBezTo>
                  <a:close/>
                  <a:moveTo>
                    <a:pt x="332" y="2443"/>
                  </a:moveTo>
                  <a:lnTo>
                    <a:pt x="332" y="2443"/>
                  </a:lnTo>
                  <a:lnTo>
                    <a:pt x="332" y="2443"/>
                  </a:lnTo>
                  <a:cubicBezTo>
                    <a:pt x="283" y="2419"/>
                    <a:pt x="262" y="2359"/>
                    <a:pt x="286" y="2310"/>
                  </a:cubicBezTo>
                  <a:lnTo>
                    <a:pt x="286" y="2310"/>
                  </a:lnTo>
                  <a:cubicBezTo>
                    <a:pt x="310" y="2260"/>
                    <a:pt x="370" y="2239"/>
                    <a:pt x="419" y="2263"/>
                  </a:cubicBezTo>
                  <a:lnTo>
                    <a:pt x="419" y="2263"/>
                  </a:lnTo>
                  <a:cubicBezTo>
                    <a:pt x="469" y="2287"/>
                    <a:pt x="490" y="2347"/>
                    <a:pt x="466" y="2397"/>
                  </a:cubicBezTo>
                  <a:lnTo>
                    <a:pt x="466" y="2397"/>
                  </a:lnTo>
                  <a:cubicBezTo>
                    <a:pt x="448" y="2432"/>
                    <a:pt x="413" y="2453"/>
                    <a:pt x="375" y="2453"/>
                  </a:cubicBezTo>
                  <a:lnTo>
                    <a:pt x="375" y="2453"/>
                  </a:lnTo>
                  <a:cubicBezTo>
                    <a:pt x="361" y="2453"/>
                    <a:pt x="346" y="2450"/>
                    <a:pt x="332" y="24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820">
              <a:extLst>
                <a:ext uri="{FF2B5EF4-FFF2-40B4-BE49-F238E27FC236}">
                  <a16:creationId xmlns:a16="http://schemas.microsoft.com/office/drawing/2014/main" id="{95A5F120-8DA8-42D1-B885-84C88AF6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0531" y="3679727"/>
              <a:ext cx="61872" cy="160305"/>
            </a:xfrm>
            <a:custGeom>
              <a:avLst/>
              <a:gdLst>
                <a:gd name="T0" fmla="*/ 570 w 942"/>
                <a:gd name="T1" fmla="*/ 183 h 2453"/>
                <a:gd name="T2" fmla="*/ 567 w 942"/>
                <a:gd name="T3" fmla="*/ 41 h 2453"/>
                <a:gd name="T4" fmla="*/ 709 w 942"/>
                <a:gd name="T5" fmla="*/ 38 h 2453"/>
                <a:gd name="T6" fmla="*/ 711 w 942"/>
                <a:gd name="T7" fmla="*/ 180 h 2453"/>
                <a:gd name="T8" fmla="*/ 639 w 942"/>
                <a:gd name="T9" fmla="*/ 211 h 2453"/>
                <a:gd name="T10" fmla="*/ 570 w 942"/>
                <a:gd name="T11" fmla="*/ 183 h 2453"/>
                <a:gd name="T12" fmla="*/ 806 w 942"/>
                <a:gd name="T13" fmla="*/ 340 h 2453"/>
                <a:gd name="T14" fmla="*/ 928 w 942"/>
                <a:gd name="T15" fmla="*/ 411 h 2453"/>
                <a:gd name="T16" fmla="*/ 857 w 942"/>
                <a:gd name="T17" fmla="*/ 533 h 2453"/>
                <a:gd name="T18" fmla="*/ 832 w 942"/>
                <a:gd name="T19" fmla="*/ 536 h 2453"/>
                <a:gd name="T20" fmla="*/ 735 w 942"/>
                <a:gd name="T21" fmla="*/ 462 h 2453"/>
                <a:gd name="T22" fmla="*/ 722 w 942"/>
                <a:gd name="T23" fmla="*/ 778 h 2453"/>
                <a:gd name="T24" fmla="*/ 850 w 942"/>
                <a:gd name="T25" fmla="*/ 719 h 2453"/>
                <a:gd name="T26" fmla="*/ 909 w 942"/>
                <a:gd name="T27" fmla="*/ 848 h 2453"/>
                <a:gd name="T28" fmla="*/ 815 w 942"/>
                <a:gd name="T29" fmla="*/ 913 h 2453"/>
                <a:gd name="T30" fmla="*/ 781 w 942"/>
                <a:gd name="T31" fmla="*/ 906 h 2453"/>
                <a:gd name="T32" fmla="*/ 534 w 942"/>
                <a:gd name="T33" fmla="*/ 1066 h 2453"/>
                <a:gd name="T34" fmla="*/ 675 w 942"/>
                <a:gd name="T35" fmla="*/ 1059 h 2453"/>
                <a:gd name="T36" fmla="*/ 683 w 942"/>
                <a:gd name="T37" fmla="*/ 1200 h 2453"/>
                <a:gd name="T38" fmla="*/ 608 w 942"/>
                <a:gd name="T39" fmla="*/ 1233 h 2453"/>
                <a:gd name="T40" fmla="*/ 541 w 942"/>
                <a:gd name="T41" fmla="*/ 1208 h 2453"/>
                <a:gd name="T42" fmla="*/ 266 w 942"/>
                <a:gd name="T43" fmla="*/ 1326 h 2453"/>
                <a:gd name="T44" fmla="*/ 266 w 942"/>
                <a:gd name="T45" fmla="*/ 1326 h 2453"/>
                <a:gd name="T46" fmla="*/ 407 w 942"/>
                <a:gd name="T47" fmla="*/ 1332 h 2453"/>
                <a:gd name="T48" fmla="*/ 401 w 942"/>
                <a:gd name="T49" fmla="*/ 1474 h 2453"/>
                <a:gd name="T50" fmla="*/ 333 w 942"/>
                <a:gd name="T51" fmla="*/ 1500 h 2453"/>
                <a:gd name="T52" fmla="*/ 260 w 942"/>
                <a:gd name="T53" fmla="*/ 1468 h 2453"/>
                <a:gd name="T54" fmla="*/ 23 w 942"/>
                <a:gd name="T55" fmla="*/ 1677 h 2453"/>
                <a:gd name="T56" fmla="*/ 23 w 942"/>
                <a:gd name="T57" fmla="*/ 1677 h 2453"/>
                <a:gd name="T58" fmla="*/ 151 w 942"/>
                <a:gd name="T59" fmla="*/ 1618 h 2453"/>
                <a:gd name="T60" fmla="*/ 210 w 942"/>
                <a:gd name="T61" fmla="*/ 1746 h 2453"/>
                <a:gd name="T62" fmla="*/ 116 w 942"/>
                <a:gd name="T63" fmla="*/ 1812 h 2453"/>
                <a:gd name="T64" fmla="*/ 82 w 942"/>
                <a:gd name="T65" fmla="*/ 1806 h 2453"/>
                <a:gd name="T66" fmla="*/ 21 w 942"/>
                <a:gd name="T67" fmla="*/ 2123 h 2453"/>
                <a:gd name="T68" fmla="*/ 77 w 942"/>
                <a:gd name="T69" fmla="*/ 1993 h 2453"/>
                <a:gd name="T70" fmla="*/ 206 w 942"/>
                <a:gd name="T71" fmla="*/ 2049 h 2453"/>
                <a:gd name="T72" fmla="*/ 150 w 942"/>
                <a:gd name="T73" fmla="*/ 2179 h 2453"/>
                <a:gd name="T74" fmla="*/ 113 w 942"/>
                <a:gd name="T75" fmla="*/ 2186 h 2453"/>
                <a:gd name="T76" fmla="*/ 21 w 942"/>
                <a:gd name="T77" fmla="*/ 2123 h 2453"/>
                <a:gd name="T78" fmla="*/ 333 w 942"/>
                <a:gd name="T79" fmla="*/ 2443 h 2453"/>
                <a:gd name="T80" fmla="*/ 285 w 942"/>
                <a:gd name="T81" fmla="*/ 2310 h 2453"/>
                <a:gd name="T82" fmla="*/ 419 w 942"/>
                <a:gd name="T83" fmla="*/ 2263 h 2453"/>
                <a:gd name="T84" fmla="*/ 466 w 942"/>
                <a:gd name="T85" fmla="*/ 2397 h 2453"/>
                <a:gd name="T86" fmla="*/ 376 w 942"/>
                <a:gd name="T87" fmla="*/ 2453 h 2453"/>
                <a:gd name="T88" fmla="*/ 333 w 942"/>
                <a:gd name="T89" fmla="*/ 2443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2" h="2453">
                  <a:moveTo>
                    <a:pt x="570" y="183"/>
                  </a:moveTo>
                  <a:lnTo>
                    <a:pt x="570" y="183"/>
                  </a:lnTo>
                  <a:lnTo>
                    <a:pt x="570" y="183"/>
                  </a:lnTo>
                  <a:cubicBezTo>
                    <a:pt x="530" y="144"/>
                    <a:pt x="529" y="81"/>
                    <a:pt x="567" y="41"/>
                  </a:cubicBezTo>
                  <a:lnTo>
                    <a:pt x="567" y="41"/>
                  </a:lnTo>
                  <a:cubicBezTo>
                    <a:pt x="605" y="1"/>
                    <a:pt x="669" y="0"/>
                    <a:pt x="709" y="38"/>
                  </a:cubicBezTo>
                  <a:lnTo>
                    <a:pt x="709" y="38"/>
                  </a:lnTo>
                  <a:cubicBezTo>
                    <a:pt x="749" y="77"/>
                    <a:pt x="750" y="140"/>
                    <a:pt x="711" y="180"/>
                  </a:cubicBezTo>
                  <a:lnTo>
                    <a:pt x="711" y="180"/>
                  </a:lnTo>
                  <a:cubicBezTo>
                    <a:pt x="692" y="200"/>
                    <a:pt x="666" y="211"/>
                    <a:pt x="639" y="211"/>
                  </a:cubicBezTo>
                  <a:lnTo>
                    <a:pt x="639" y="211"/>
                  </a:lnTo>
                  <a:cubicBezTo>
                    <a:pt x="614" y="211"/>
                    <a:pt x="589" y="201"/>
                    <a:pt x="570" y="183"/>
                  </a:cubicBezTo>
                  <a:close/>
                  <a:moveTo>
                    <a:pt x="735" y="462"/>
                  </a:moveTo>
                  <a:cubicBezTo>
                    <a:pt x="721" y="408"/>
                    <a:pt x="753" y="354"/>
                    <a:pt x="806" y="340"/>
                  </a:cubicBezTo>
                  <a:lnTo>
                    <a:pt x="806" y="340"/>
                  </a:lnTo>
                  <a:cubicBezTo>
                    <a:pt x="860" y="326"/>
                    <a:pt x="914" y="358"/>
                    <a:pt x="928" y="411"/>
                  </a:cubicBezTo>
                  <a:lnTo>
                    <a:pt x="928" y="411"/>
                  </a:lnTo>
                  <a:cubicBezTo>
                    <a:pt x="942" y="465"/>
                    <a:pt x="911" y="519"/>
                    <a:pt x="857" y="533"/>
                  </a:cubicBezTo>
                  <a:lnTo>
                    <a:pt x="857" y="533"/>
                  </a:lnTo>
                  <a:cubicBezTo>
                    <a:pt x="848" y="535"/>
                    <a:pt x="840" y="536"/>
                    <a:pt x="832" y="536"/>
                  </a:cubicBezTo>
                  <a:lnTo>
                    <a:pt x="832" y="536"/>
                  </a:lnTo>
                  <a:cubicBezTo>
                    <a:pt x="787" y="536"/>
                    <a:pt x="747" y="507"/>
                    <a:pt x="735" y="462"/>
                  </a:cubicBezTo>
                  <a:close/>
                  <a:moveTo>
                    <a:pt x="781" y="906"/>
                  </a:moveTo>
                  <a:cubicBezTo>
                    <a:pt x="728" y="887"/>
                    <a:pt x="703" y="830"/>
                    <a:pt x="722" y="778"/>
                  </a:cubicBezTo>
                  <a:lnTo>
                    <a:pt x="722" y="778"/>
                  </a:lnTo>
                  <a:cubicBezTo>
                    <a:pt x="741" y="726"/>
                    <a:pt x="798" y="700"/>
                    <a:pt x="850" y="719"/>
                  </a:cubicBezTo>
                  <a:lnTo>
                    <a:pt x="850" y="719"/>
                  </a:lnTo>
                  <a:cubicBezTo>
                    <a:pt x="902" y="739"/>
                    <a:pt x="928" y="796"/>
                    <a:pt x="909" y="848"/>
                  </a:cubicBezTo>
                  <a:lnTo>
                    <a:pt x="909" y="848"/>
                  </a:lnTo>
                  <a:cubicBezTo>
                    <a:pt x="894" y="888"/>
                    <a:pt x="856" y="913"/>
                    <a:pt x="815" y="913"/>
                  </a:cubicBezTo>
                  <a:lnTo>
                    <a:pt x="815" y="913"/>
                  </a:lnTo>
                  <a:cubicBezTo>
                    <a:pt x="803" y="913"/>
                    <a:pt x="792" y="911"/>
                    <a:pt x="781" y="906"/>
                  </a:cubicBezTo>
                  <a:close/>
                  <a:moveTo>
                    <a:pt x="541" y="1208"/>
                  </a:moveTo>
                  <a:cubicBezTo>
                    <a:pt x="500" y="1171"/>
                    <a:pt x="497" y="1107"/>
                    <a:pt x="534" y="1066"/>
                  </a:cubicBezTo>
                  <a:lnTo>
                    <a:pt x="534" y="1066"/>
                  </a:lnTo>
                  <a:cubicBezTo>
                    <a:pt x="571" y="1025"/>
                    <a:pt x="634" y="1022"/>
                    <a:pt x="675" y="1059"/>
                  </a:cubicBezTo>
                  <a:lnTo>
                    <a:pt x="675" y="1059"/>
                  </a:lnTo>
                  <a:cubicBezTo>
                    <a:pt x="717" y="1095"/>
                    <a:pt x="720" y="1159"/>
                    <a:pt x="683" y="1200"/>
                  </a:cubicBezTo>
                  <a:lnTo>
                    <a:pt x="683" y="1200"/>
                  </a:lnTo>
                  <a:cubicBezTo>
                    <a:pt x="663" y="1222"/>
                    <a:pt x="636" y="1233"/>
                    <a:pt x="608" y="1233"/>
                  </a:cubicBezTo>
                  <a:lnTo>
                    <a:pt x="608" y="1233"/>
                  </a:lnTo>
                  <a:cubicBezTo>
                    <a:pt x="585" y="1233"/>
                    <a:pt x="561" y="1225"/>
                    <a:pt x="541" y="1208"/>
                  </a:cubicBezTo>
                  <a:close/>
                  <a:moveTo>
                    <a:pt x="260" y="1468"/>
                  </a:moveTo>
                  <a:cubicBezTo>
                    <a:pt x="222" y="1427"/>
                    <a:pt x="225" y="1364"/>
                    <a:pt x="266" y="1326"/>
                  </a:cubicBezTo>
                  <a:lnTo>
                    <a:pt x="266" y="1326"/>
                  </a:lnTo>
                  <a:lnTo>
                    <a:pt x="266" y="1326"/>
                  </a:lnTo>
                  <a:lnTo>
                    <a:pt x="266" y="1326"/>
                  </a:lnTo>
                  <a:cubicBezTo>
                    <a:pt x="306" y="1289"/>
                    <a:pt x="370" y="1292"/>
                    <a:pt x="407" y="1332"/>
                  </a:cubicBezTo>
                  <a:lnTo>
                    <a:pt x="407" y="1332"/>
                  </a:lnTo>
                  <a:cubicBezTo>
                    <a:pt x="444" y="1373"/>
                    <a:pt x="441" y="1436"/>
                    <a:pt x="401" y="1474"/>
                  </a:cubicBezTo>
                  <a:lnTo>
                    <a:pt x="401" y="1474"/>
                  </a:lnTo>
                  <a:cubicBezTo>
                    <a:pt x="382" y="1491"/>
                    <a:pt x="358" y="1500"/>
                    <a:pt x="333" y="1500"/>
                  </a:cubicBezTo>
                  <a:lnTo>
                    <a:pt x="333" y="1500"/>
                  </a:lnTo>
                  <a:cubicBezTo>
                    <a:pt x="306" y="1500"/>
                    <a:pt x="280" y="1489"/>
                    <a:pt x="260" y="1468"/>
                  </a:cubicBezTo>
                  <a:close/>
                  <a:moveTo>
                    <a:pt x="82" y="1806"/>
                  </a:moveTo>
                  <a:cubicBezTo>
                    <a:pt x="30" y="1787"/>
                    <a:pt x="4" y="1729"/>
                    <a:pt x="23" y="1677"/>
                  </a:cubicBezTo>
                  <a:lnTo>
                    <a:pt x="23" y="1677"/>
                  </a:lnTo>
                  <a:lnTo>
                    <a:pt x="23" y="1677"/>
                  </a:lnTo>
                  <a:lnTo>
                    <a:pt x="23" y="1677"/>
                  </a:lnTo>
                  <a:cubicBezTo>
                    <a:pt x="41" y="1625"/>
                    <a:pt x="99" y="1599"/>
                    <a:pt x="151" y="1618"/>
                  </a:cubicBezTo>
                  <a:lnTo>
                    <a:pt x="151" y="1618"/>
                  </a:lnTo>
                  <a:cubicBezTo>
                    <a:pt x="202" y="1636"/>
                    <a:pt x="230" y="1694"/>
                    <a:pt x="210" y="1746"/>
                  </a:cubicBezTo>
                  <a:lnTo>
                    <a:pt x="210" y="1746"/>
                  </a:lnTo>
                  <a:cubicBezTo>
                    <a:pt x="196" y="1786"/>
                    <a:pt x="157" y="1812"/>
                    <a:pt x="116" y="1812"/>
                  </a:cubicBezTo>
                  <a:lnTo>
                    <a:pt x="116" y="1812"/>
                  </a:lnTo>
                  <a:cubicBezTo>
                    <a:pt x="105" y="1812"/>
                    <a:pt x="94" y="1810"/>
                    <a:pt x="82" y="1806"/>
                  </a:cubicBezTo>
                  <a:close/>
                  <a:moveTo>
                    <a:pt x="21" y="2123"/>
                  </a:moveTo>
                  <a:lnTo>
                    <a:pt x="21" y="2123"/>
                  </a:lnTo>
                  <a:lnTo>
                    <a:pt x="21" y="2123"/>
                  </a:lnTo>
                  <a:cubicBezTo>
                    <a:pt x="0" y="2072"/>
                    <a:pt x="25" y="2014"/>
                    <a:pt x="77" y="1993"/>
                  </a:cubicBezTo>
                  <a:lnTo>
                    <a:pt x="77" y="1993"/>
                  </a:lnTo>
                  <a:cubicBezTo>
                    <a:pt x="127" y="1973"/>
                    <a:pt x="185" y="1998"/>
                    <a:pt x="206" y="2049"/>
                  </a:cubicBezTo>
                  <a:lnTo>
                    <a:pt x="206" y="2049"/>
                  </a:lnTo>
                  <a:cubicBezTo>
                    <a:pt x="227" y="2101"/>
                    <a:pt x="202" y="2159"/>
                    <a:pt x="150" y="2179"/>
                  </a:cubicBezTo>
                  <a:lnTo>
                    <a:pt x="150" y="2179"/>
                  </a:lnTo>
                  <a:cubicBezTo>
                    <a:pt x="138" y="2184"/>
                    <a:pt x="126" y="2186"/>
                    <a:pt x="113" y="2186"/>
                  </a:cubicBezTo>
                  <a:lnTo>
                    <a:pt x="113" y="2186"/>
                  </a:lnTo>
                  <a:cubicBezTo>
                    <a:pt x="74" y="2186"/>
                    <a:pt x="36" y="2163"/>
                    <a:pt x="21" y="2123"/>
                  </a:cubicBezTo>
                  <a:close/>
                  <a:moveTo>
                    <a:pt x="333" y="2443"/>
                  </a:moveTo>
                  <a:lnTo>
                    <a:pt x="333" y="2443"/>
                  </a:lnTo>
                  <a:lnTo>
                    <a:pt x="333" y="2443"/>
                  </a:lnTo>
                  <a:cubicBezTo>
                    <a:pt x="283" y="2419"/>
                    <a:pt x="262" y="2359"/>
                    <a:pt x="285" y="2310"/>
                  </a:cubicBezTo>
                  <a:lnTo>
                    <a:pt x="285" y="2310"/>
                  </a:lnTo>
                  <a:cubicBezTo>
                    <a:pt x="310" y="2260"/>
                    <a:pt x="369" y="2239"/>
                    <a:pt x="419" y="2263"/>
                  </a:cubicBezTo>
                  <a:lnTo>
                    <a:pt x="419" y="2263"/>
                  </a:lnTo>
                  <a:cubicBezTo>
                    <a:pt x="469" y="2287"/>
                    <a:pt x="490" y="2347"/>
                    <a:pt x="466" y="2397"/>
                  </a:cubicBezTo>
                  <a:lnTo>
                    <a:pt x="466" y="2397"/>
                  </a:lnTo>
                  <a:cubicBezTo>
                    <a:pt x="449" y="2432"/>
                    <a:pt x="413" y="2453"/>
                    <a:pt x="376" y="2453"/>
                  </a:cubicBezTo>
                  <a:lnTo>
                    <a:pt x="376" y="2453"/>
                  </a:lnTo>
                  <a:cubicBezTo>
                    <a:pt x="361" y="2453"/>
                    <a:pt x="347" y="2450"/>
                    <a:pt x="333" y="2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821">
              <a:extLst>
                <a:ext uri="{FF2B5EF4-FFF2-40B4-BE49-F238E27FC236}">
                  <a16:creationId xmlns:a16="http://schemas.microsoft.com/office/drawing/2014/main" id="{76C373D0-4C23-4896-8186-1EDB67E0D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6788" y="3679727"/>
              <a:ext cx="61872" cy="160305"/>
            </a:xfrm>
            <a:custGeom>
              <a:avLst/>
              <a:gdLst>
                <a:gd name="T0" fmla="*/ 570 w 942"/>
                <a:gd name="T1" fmla="*/ 183 h 2453"/>
                <a:gd name="T2" fmla="*/ 567 w 942"/>
                <a:gd name="T3" fmla="*/ 41 h 2453"/>
                <a:gd name="T4" fmla="*/ 708 w 942"/>
                <a:gd name="T5" fmla="*/ 39 h 2453"/>
                <a:gd name="T6" fmla="*/ 711 w 942"/>
                <a:gd name="T7" fmla="*/ 180 h 2453"/>
                <a:gd name="T8" fmla="*/ 640 w 942"/>
                <a:gd name="T9" fmla="*/ 211 h 2453"/>
                <a:gd name="T10" fmla="*/ 570 w 942"/>
                <a:gd name="T11" fmla="*/ 183 h 2453"/>
                <a:gd name="T12" fmla="*/ 735 w 942"/>
                <a:gd name="T13" fmla="*/ 462 h 2453"/>
                <a:gd name="T14" fmla="*/ 806 w 942"/>
                <a:gd name="T15" fmla="*/ 340 h 2453"/>
                <a:gd name="T16" fmla="*/ 928 w 942"/>
                <a:gd name="T17" fmla="*/ 411 h 2453"/>
                <a:gd name="T18" fmla="*/ 857 w 942"/>
                <a:gd name="T19" fmla="*/ 533 h 2453"/>
                <a:gd name="T20" fmla="*/ 831 w 942"/>
                <a:gd name="T21" fmla="*/ 537 h 2453"/>
                <a:gd name="T22" fmla="*/ 735 w 942"/>
                <a:gd name="T23" fmla="*/ 462 h 2453"/>
                <a:gd name="T24" fmla="*/ 721 w 942"/>
                <a:gd name="T25" fmla="*/ 778 h 2453"/>
                <a:gd name="T26" fmla="*/ 850 w 942"/>
                <a:gd name="T27" fmla="*/ 719 h 2453"/>
                <a:gd name="T28" fmla="*/ 908 w 942"/>
                <a:gd name="T29" fmla="*/ 848 h 2453"/>
                <a:gd name="T30" fmla="*/ 815 w 942"/>
                <a:gd name="T31" fmla="*/ 913 h 2453"/>
                <a:gd name="T32" fmla="*/ 780 w 942"/>
                <a:gd name="T33" fmla="*/ 907 h 2453"/>
                <a:gd name="T34" fmla="*/ 534 w 942"/>
                <a:gd name="T35" fmla="*/ 1067 h 2453"/>
                <a:gd name="T36" fmla="*/ 534 w 942"/>
                <a:gd name="T37" fmla="*/ 1066 h 2453"/>
                <a:gd name="T38" fmla="*/ 675 w 942"/>
                <a:gd name="T39" fmla="*/ 1059 h 2453"/>
                <a:gd name="T40" fmla="*/ 682 w 942"/>
                <a:gd name="T41" fmla="*/ 1200 h 2453"/>
                <a:gd name="T42" fmla="*/ 608 w 942"/>
                <a:gd name="T43" fmla="*/ 1233 h 2453"/>
                <a:gd name="T44" fmla="*/ 541 w 942"/>
                <a:gd name="T45" fmla="*/ 1208 h 2453"/>
                <a:gd name="T46" fmla="*/ 266 w 942"/>
                <a:gd name="T47" fmla="*/ 1327 h 2453"/>
                <a:gd name="T48" fmla="*/ 407 w 942"/>
                <a:gd name="T49" fmla="*/ 1333 h 2453"/>
                <a:gd name="T50" fmla="*/ 401 w 942"/>
                <a:gd name="T51" fmla="*/ 1474 h 2453"/>
                <a:gd name="T52" fmla="*/ 333 w 942"/>
                <a:gd name="T53" fmla="*/ 1500 h 2453"/>
                <a:gd name="T54" fmla="*/ 260 w 942"/>
                <a:gd name="T55" fmla="*/ 1468 h 2453"/>
                <a:gd name="T56" fmla="*/ 22 w 942"/>
                <a:gd name="T57" fmla="*/ 1678 h 2453"/>
                <a:gd name="T58" fmla="*/ 150 w 942"/>
                <a:gd name="T59" fmla="*/ 1618 h 2453"/>
                <a:gd name="T60" fmla="*/ 211 w 942"/>
                <a:gd name="T61" fmla="*/ 1746 h 2453"/>
                <a:gd name="T62" fmla="*/ 116 w 942"/>
                <a:gd name="T63" fmla="*/ 1812 h 2453"/>
                <a:gd name="T64" fmla="*/ 82 w 942"/>
                <a:gd name="T65" fmla="*/ 1806 h 2453"/>
                <a:gd name="T66" fmla="*/ 76 w 942"/>
                <a:gd name="T67" fmla="*/ 1994 h 2453"/>
                <a:gd name="T68" fmla="*/ 206 w 942"/>
                <a:gd name="T69" fmla="*/ 2049 h 2453"/>
                <a:gd name="T70" fmla="*/ 150 w 942"/>
                <a:gd name="T71" fmla="*/ 2179 h 2453"/>
                <a:gd name="T72" fmla="*/ 113 w 942"/>
                <a:gd name="T73" fmla="*/ 2187 h 2453"/>
                <a:gd name="T74" fmla="*/ 20 w 942"/>
                <a:gd name="T75" fmla="*/ 2124 h 2453"/>
                <a:gd name="T76" fmla="*/ 332 w 942"/>
                <a:gd name="T77" fmla="*/ 2443 h 2453"/>
                <a:gd name="T78" fmla="*/ 286 w 942"/>
                <a:gd name="T79" fmla="*/ 2310 h 2453"/>
                <a:gd name="T80" fmla="*/ 419 w 942"/>
                <a:gd name="T81" fmla="*/ 2263 h 2453"/>
                <a:gd name="T82" fmla="*/ 465 w 942"/>
                <a:gd name="T83" fmla="*/ 2397 h 2453"/>
                <a:gd name="T84" fmla="*/ 376 w 942"/>
                <a:gd name="T85" fmla="*/ 2453 h 2453"/>
                <a:gd name="T86" fmla="*/ 332 w 942"/>
                <a:gd name="T87" fmla="*/ 2443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2" h="2453">
                  <a:moveTo>
                    <a:pt x="570" y="183"/>
                  </a:moveTo>
                  <a:lnTo>
                    <a:pt x="570" y="183"/>
                  </a:lnTo>
                  <a:lnTo>
                    <a:pt x="570" y="183"/>
                  </a:lnTo>
                  <a:cubicBezTo>
                    <a:pt x="530" y="145"/>
                    <a:pt x="529" y="81"/>
                    <a:pt x="567" y="41"/>
                  </a:cubicBezTo>
                  <a:lnTo>
                    <a:pt x="567" y="41"/>
                  </a:lnTo>
                  <a:cubicBezTo>
                    <a:pt x="606" y="2"/>
                    <a:pt x="669" y="0"/>
                    <a:pt x="708" y="39"/>
                  </a:cubicBezTo>
                  <a:lnTo>
                    <a:pt x="708" y="39"/>
                  </a:lnTo>
                  <a:cubicBezTo>
                    <a:pt x="748" y="77"/>
                    <a:pt x="750" y="140"/>
                    <a:pt x="711" y="180"/>
                  </a:cubicBezTo>
                  <a:lnTo>
                    <a:pt x="711" y="180"/>
                  </a:lnTo>
                  <a:cubicBezTo>
                    <a:pt x="692" y="200"/>
                    <a:pt x="666" y="211"/>
                    <a:pt x="640" y="211"/>
                  </a:cubicBezTo>
                  <a:lnTo>
                    <a:pt x="640" y="211"/>
                  </a:lnTo>
                  <a:cubicBezTo>
                    <a:pt x="614" y="211"/>
                    <a:pt x="589" y="201"/>
                    <a:pt x="570" y="183"/>
                  </a:cubicBezTo>
                  <a:close/>
                  <a:moveTo>
                    <a:pt x="735" y="462"/>
                  </a:moveTo>
                  <a:lnTo>
                    <a:pt x="735" y="462"/>
                  </a:lnTo>
                  <a:lnTo>
                    <a:pt x="735" y="462"/>
                  </a:lnTo>
                  <a:cubicBezTo>
                    <a:pt x="721" y="408"/>
                    <a:pt x="753" y="354"/>
                    <a:pt x="806" y="340"/>
                  </a:cubicBezTo>
                  <a:lnTo>
                    <a:pt x="806" y="340"/>
                  </a:lnTo>
                  <a:cubicBezTo>
                    <a:pt x="860" y="326"/>
                    <a:pt x="915" y="358"/>
                    <a:pt x="928" y="411"/>
                  </a:cubicBezTo>
                  <a:lnTo>
                    <a:pt x="928" y="412"/>
                  </a:lnTo>
                  <a:cubicBezTo>
                    <a:pt x="942" y="465"/>
                    <a:pt x="910" y="520"/>
                    <a:pt x="857" y="533"/>
                  </a:cubicBezTo>
                  <a:lnTo>
                    <a:pt x="857" y="533"/>
                  </a:lnTo>
                  <a:cubicBezTo>
                    <a:pt x="848" y="536"/>
                    <a:pt x="839" y="537"/>
                    <a:pt x="831" y="537"/>
                  </a:cubicBezTo>
                  <a:lnTo>
                    <a:pt x="831" y="537"/>
                  </a:lnTo>
                  <a:cubicBezTo>
                    <a:pt x="787" y="537"/>
                    <a:pt x="746" y="507"/>
                    <a:pt x="735" y="462"/>
                  </a:cubicBezTo>
                  <a:close/>
                  <a:moveTo>
                    <a:pt x="780" y="907"/>
                  </a:moveTo>
                  <a:cubicBezTo>
                    <a:pt x="728" y="887"/>
                    <a:pt x="702" y="830"/>
                    <a:pt x="721" y="778"/>
                  </a:cubicBezTo>
                  <a:lnTo>
                    <a:pt x="721" y="778"/>
                  </a:lnTo>
                  <a:cubicBezTo>
                    <a:pt x="740" y="726"/>
                    <a:pt x="798" y="700"/>
                    <a:pt x="850" y="719"/>
                  </a:cubicBezTo>
                  <a:lnTo>
                    <a:pt x="850" y="719"/>
                  </a:lnTo>
                  <a:cubicBezTo>
                    <a:pt x="902" y="739"/>
                    <a:pt x="928" y="796"/>
                    <a:pt x="908" y="848"/>
                  </a:cubicBezTo>
                  <a:lnTo>
                    <a:pt x="908" y="848"/>
                  </a:lnTo>
                  <a:cubicBezTo>
                    <a:pt x="894" y="888"/>
                    <a:pt x="855" y="913"/>
                    <a:pt x="815" y="913"/>
                  </a:cubicBezTo>
                  <a:lnTo>
                    <a:pt x="815" y="913"/>
                  </a:lnTo>
                  <a:cubicBezTo>
                    <a:pt x="803" y="913"/>
                    <a:pt x="792" y="911"/>
                    <a:pt x="780" y="907"/>
                  </a:cubicBezTo>
                  <a:close/>
                  <a:moveTo>
                    <a:pt x="541" y="1208"/>
                  </a:moveTo>
                  <a:cubicBezTo>
                    <a:pt x="501" y="1171"/>
                    <a:pt x="497" y="1108"/>
                    <a:pt x="534" y="1067"/>
                  </a:cubicBezTo>
                  <a:lnTo>
                    <a:pt x="534" y="1067"/>
                  </a:lnTo>
                  <a:lnTo>
                    <a:pt x="534" y="1066"/>
                  </a:lnTo>
                  <a:lnTo>
                    <a:pt x="534" y="1066"/>
                  </a:lnTo>
                  <a:cubicBezTo>
                    <a:pt x="570" y="1025"/>
                    <a:pt x="634" y="1022"/>
                    <a:pt x="675" y="1059"/>
                  </a:cubicBezTo>
                  <a:lnTo>
                    <a:pt x="675" y="1059"/>
                  </a:lnTo>
                  <a:cubicBezTo>
                    <a:pt x="716" y="1096"/>
                    <a:pt x="719" y="1159"/>
                    <a:pt x="682" y="1200"/>
                  </a:cubicBezTo>
                  <a:lnTo>
                    <a:pt x="682" y="1200"/>
                  </a:lnTo>
                  <a:cubicBezTo>
                    <a:pt x="663" y="1222"/>
                    <a:pt x="635" y="1233"/>
                    <a:pt x="608" y="1233"/>
                  </a:cubicBezTo>
                  <a:lnTo>
                    <a:pt x="608" y="1233"/>
                  </a:lnTo>
                  <a:cubicBezTo>
                    <a:pt x="585" y="1233"/>
                    <a:pt x="561" y="1225"/>
                    <a:pt x="541" y="1208"/>
                  </a:cubicBezTo>
                  <a:close/>
                  <a:moveTo>
                    <a:pt x="260" y="1468"/>
                  </a:moveTo>
                  <a:cubicBezTo>
                    <a:pt x="222" y="1427"/>
                    <a:pt x="225" y="1364"/>
                    <a:pt x="266" y="1327"/>
                  </a:cubicBezTo>
                  <a:lnTo>
                    <a:pt x="266" y="1327"/>
                  </a:lnTo>
                  <a:cubicBezTo>
                    <a:pt x="306" y="1289"/>
                    <a:pt x="370" y="1292"/>
                    <a:pt x="407" y="1333"/>
                  </a:cubicBezTo>
                  <a:lnTo>
                    <a:pt x="407" y="1333"/>
                  </a:lnTo>
                  <a:cubicBezTo>
                    <a:pt x="444" y="1373"/>
                    <a:pt x="441" y="1437"/>
                    <a:pt x="401" y="1474"/>
                  </a:cubicBezTo>
                  <a:lnTo>
                    <a:pt x="401" y="1474"/>
                  </a:lnTo>
                  <a:cubicBezTo>
                    <a:pt x="381" y="1491"/>
                    <a:pt x="357" y="1500"/>
                    <a:pt x="333" y="1500"/>
                  </a:cubicBezTo>
                  <a:lnTo>
                    <a:pt x="333" y="1500"/>
                  </a:lnTo>
                  <a:cubicBezTo>
                    <a:pt x="306" y="1500"/>
                    <a:pt x="279" y="1489"/>
                    <a:pt x="260" y="1468"/>
                  </a:cubicBezTo>
                  <a:close/>
                  <a:moveTo>
                    <a:pt x="82" y="1806"/>
                  </a:moveTo>
                  <a:cubicBezTo>
                    <a:pt x="30" y="1787"/>
                    <a:pt x="4" y="1729"/>
                    <a:pt x="22" y="1678"/>
                  </a:cubicBezTo>
                  <a:lnTo>
                    <a:pt x="22" y="1678"/>
                  </a:lnTo>
                  <a:cubicBezTo>
                    <a:pt x="41" y="1626"/>
                    <a:pt x="98" y="1599"/>
                    <a:pt x="150" y="1618"/>
                  </a:cubicBezTo>
                  <a:lnTo>
                    <a:pt x="150" y="1618"/>
                  </a:lnTo>
                  <a:cubicBezTo>
                    <a:pt x="203" y="1637"/>
                    <a:pt x="229" y="1694"/>
                    <a:pt x="211" y="1746"/>
                  </a:cubicBezTo>
                  <a:lnTo>
                    <a:pt x="211" y="1746"/>
                  </a:lnTo>
                  <a:cubicBezTo>
                    <a:pt x="195" y="1786"/>
                    <a:pt x="157" y="1812"/>
                    <a:pt x="116" y="1812"/>
                  </a:cubicBezTo>
                  <a:lnTo>
                    <a:pt x="116" y="1812"/>
                  </a:lnTo>
                  <a:cubicBezTo>
                    <a:pt x="105" y="1812"/>
                    <a:pt x="93" y="1810"/>
                    <a:pt x="82" y="1806"/>
                  </a:cubicBezTo>
                  <a:close/>
                  <a:moveTo>
                    <a:pt x="20" y="2124"/>
                  </a:moveTo>
                  <a:cubicBezTo>
                    <a:pt x="0" y="2072"/>
                    <a:pt x="24" y="2014"/>
                    <a:pt x="76" y="1994"/>
                  </a:cubicBezTo>
                  <a:lnTo>
                    <a:pt x="76" y="1994"/>
                  </a:lnTo>
                  <a:cubicBezTo>
                    <a:pt x="127" y="1973"/>
                    <a:pt x="185" y="1998"/>
                    <a:pt x="206" y="2049"/>
                  </a:cubicBezTo>
                  <a:lnTo>
                    <a:pt x="206" y="2049"/>
                  </a:lnTo>
                  <a:cubicBezTo>
                    <a:pt x="226" y="2101"/>
                    <a:pt x="201" y="2159"/>
                    <a:pt x="150" y="2179"/>
                  </a:cubicBezTo>
                  <a:lnTo>
                    <a:pt x="150" y="2179"/>
                  </a:lnTo>
                  <a:cubicBezTo>
                    <a:pt x="138" y="2184"/>
                    <a:pt x="125" y="2187"/>
                    <a:pt x="113" y="2187"/>
                  </a:cubicBezTo>
                  <a:lnTo>
                    <a:pt x="113" y="2187"/>
                  </a:lnTo>
                  <a:cubicBezTo>
                    <a:pt x="73" y="2187"/>
                    <a:pt x="36" y="2163"/>
                    <a:pt x="20" y="2124"/>
                  </a:cubicBezTo>
                  <a:close/>
                  <a:moveTo>
                    <a:pt x="332" y="2443"/>
                  </a:moveTo>
                  <a:lnTo>
                    <a:pt x="332" y="2443"/>
                  </a:lnTo>
                  <a:lnTo>
                    <a:pt x="332" y="2443"/>
                  </a:lnTo>
                  <a:cubicBezTo>
                    <a:pt x="282" y="2419"/>
                    <a:pt x="262" y="2359"/>
                    <a:pt x="286" y="2310"/>
                  </a:cubicBezTo>
                  <a:lnTo>
                    <a:pt x="286" y="2310"/>
                  </a:lnTo>
                  <a:cubicBezTo>
                    <a:pt x="310" y="2260"/>
                    <a:pt x="370" y="2239"/>
                    <a:pt x="419" y="2263"/>
                  </a:cubicBezTo>
                  <a:lnTo>
                    <a:pt x="419" y="2263"/>
                  </a:lnTo>
                  <a:cubicBezTo>
                    <a:pt x="469" y="2287"/>
                    <a:pt x="490" y="2347"/>
                    <a:pt x="465" y="2397"/>
                  </a:cubicBezTo>
                  <a:lnTo>
                    <a:pt x="465" y="2397"/>
                  </a:lnTo>
                  <a:cubicBezTo>
                    <a:pt x="449" y="2432"/>
                    <a:pt x="412" y="2453"/>
                    <a:pt x="376" y="2453"/>
                  </a:cubicBezTo>
                  <a:lnTo>
                    <a:pt x="376" y="2453"/>
                  </a:lnTo>
                  <a:cubicBezTo>
                    <a:pt x="361" y="2453"/>
                    <a:pt x="346" y="2450"/>
                    <a:pt x="332" y="2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822">
              <a:extLst>
                <a:ext uri="{FF2B5EF4-FFF2-40B4-BE49-F238E27FC236}">
                  <a16:creationId xmlns:a16="http://schemas.microsoft.com/office/drawing/2014/main" id="{A5CD6628-7DCD-456B-9F1B-BC7E95134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9291" y="3679727"/>
              <a:ext cx="59060" cy="160305"/>
            </a:xfrm>
            <a:custGeom>
              <a:avLst/>
              <a:gdLst>
                <a:gd name="T0" fmla="*/ 568 w 943"/>
                <a:gd name="T1" fmla="*/ 41 h 2453"/>
                <a:gd name="T2" fmla="*/ 709 w 943"/>
                <a:gd name="T3" fmla="*/ 39 h 2453"/>
                <a:gd name="T4" fmla="*/ 712 w 943"/>
                <a:gd name="T5" fmla="*/ 180 h 2453"/>
                <a:gd name="T6" fmla="*/ 640 w 943"/>
                <a:gd name="T7" fmla="*/ 211 h 2453"/>
                <a:gd name="T8" fmla="*/ 570 w 943"/>
                <a:gd name="T9" fmla="*/ 183 h 2453"/>
                <a:gd name="T10" fmla="*/ 807 w 943"/>
                <a:gd name="T11" fmla="*/ 340 h 2453"/>
                <a:gd name="T12" fmla="*/ 929 w 943"/>
                <a:gd name="T13" fmla="*/ 411 h 2453"/>
                <a:gd name="T14" fmla="*/ 857 w 943"/>
                <a:gd name="T15" fmla="*/ 533 h 2453"/>
                <a:gd name="T16" fmla="*/ 831 w 943"/>
                <a:gd name="T17" fmla="*/ 537 h 2453"/>
                <a:gd name="T18" fmla="*/ 735 w 943"/>
                <a:gd name="T19" fmla="*/ 462 h 2453"/>
                <a:gd name="T20" fmla="*/ 722 w 943"/>
                <a:gd name="T21" fmla="*/ 778 h 2453"/>
                <a:gd name="T22" fmla="*/ 851 w 943"/>
                <a:gd name="T23" fmla="*/ 719 h 2453"/>
                <a:gd name="T24" fmla="*/ 909 w 943"/>
                <a:gd name="T25" fmla="*/ 848 h 2453"/>
                <a:gd name="T26" fmla="*/ 815 w 943"/>
                <a:gd name="T27" fmla="*/ 913 h 2453"/>
                <a:gd name="T28" fmla="*/ 781 w 943"/>
                <a:gd name="T29" fmla="*/ 907 h 2453"/>
                <a:gd name="T30" fmla="*/ 534 w 943"/>
                <a:gd name="T31" fmla="*/ 1067 h 2453"/>
                <a:gd name="T32" fmla="*/ 675 w 943"/>
                <a:gd name="T33" fmla="*/ 1059 h 2453"/>
                <a:gd name="T34" fmla="*/ 683 w 943"/>
                <a:gd name="T35" fmla="*/ 1200 h 2453"/>
                <a:gd name="T36" fmla="*/ 608 w 943"/>
                <a:gd name="T37" fmla="*/ 1233 h 2453"/>
                <a:gd name="T38" fmla="*/ 542 w 943"/>
                <a:gd name="T39" fmla="*/ 1208 h 2453"/>
                <a:gd name="T40" fmla="*/ 266 w 943"/>
                <a:gd name="T41" fmla="*/ 1327 h 2453"/>
                <a:gd name="T42" fmla="*/ 266 w 943"/>
                <a:gd name="T43" fmla="*/ 1327 h 2453"/>
                <a:gd name="T44" fmla="*/ 407 w 943"/>
                <a:gd name="T45" fmla="*/ 1333 h 2453"/>
                <a:gd name="T46" fmla="*/ 401 w 943"/>
                <a:gd name="T47" fmla="*/ 1474 h 2453"/>
                <a:gd name="T48" fmla="*/ 334 w 943"/>
                <a:gd name="T49" fmla="*/ 1500 h 2453"/>
                <a:gd name="T50" fmla="*/ 260 w 943"/>
                <a:gd name="T51" fmla="*/ 1468 h 2453"/>
                <a:gd name="T52" fmla="*/ 23 w 943"/>
                <a:gd name="T53" fmla="*/ 1678 h 2453"/>
                <a:gd name="T54" fmla="*/ 151 w 943"/>
                <a:gd name="T55" fmla="*/ 1618 h 2453"/>
                <a:gd name="T56" fmla="*/ 210 w 943"/>
                <a:gd name="T57" fmla="*/ 1746 h 2453"/>
                <a:gd name="T58" fmla="*/ 116 w 943"/>
                <a:gd name="T59" fmla="*/ 1812 h 2453"/>
                <a:gd name="T60" fmla="*/ 83 w 943"/>
                <a:gd name="T61" fmla="*/ 1806 h 2453"/>
                <a:gd name="T62" fmla="*/ 76 w 943"/>
                <a:gd name="T63" fmla="*/ 1993 h 2453"/>
                <a:gd name="T64" fmla="*/ 206 w 943"/>
                <a:gd name="T65" fmla="*/ 2049 h 2453"/>
                <a:gd name="T66" fmla="*/ 151 w 943"/>
                <a:gd name="T67" fmla="*/ 2179 h 2453"/>
                <a:gd name="T68" fmla="*/ 113 w 943"/>
                <a:gd name="T69" fmla="*/ 2187 h 2453"/>
                <a:gd name="T70" fmla="*/ 20 w 943"/>
                <a:gd name="T71" fmla="*/ 2124 h 2453"/>
                <a:gd name="T72" fmla="*/ 332 w 943"/>
                <a:gd name="T73" fmla="*/ 2443 h 2453"/>
                <a:gd name="T74" fmla="*/ 286 w 943"/>
                <a:gd name="T75" fmla="*/ 2310 h 2453"/>
                <a:gd name="T76" fmla="*/ 420 w 943"/>
                <a:gd name="T77" fmla="*/ 2263 h 2453"/>
                <a:gd name="T78" fmla="*/ 466 w 943"/>
                <a:gd name="T79" fmla="*/ 2397 h 2453"/>
                <a:gd name="T80" fmla="*/ 376 w 943"/>
                <a:gd name="T81" fmla="*/ 2453 h 2453"/>
                <a:gd name="T82" fmla="*/ 332 w 943"/>
                <a:gd name="T83" fmla="*/ 2443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3" h="2453">
                  <a:moveTo>
                    <a:pt x="570" y="183"/>
                  </a:moveTo>
                  <a:cubicBezTo>
                    <a:pt x="531" y="144"/>
                    <a:pt x="530" y="81"/>
                    <a:pt x="568" y="41"/>
                  </a:cubicBezTo>
                  <a:lnTo>
                    <a:pt x="568" y="41"/>
                  </a:lnTo>
                  <a:cubicBezTo>
                    <a:pt x="606" y="2"/>
                    <a:pt x="669" y="0"/>
                    <a:pt x="709" y="39"/>
                  </a:cubicBezTo>
                  <a:lnTo>
                    <a:pt x="709" y="39"/>
                  </a:lnTo>
                  <a:cubicBezTo>
                    <a:pt x="749" y="77"/>
                    <a:pt x="750" y="140"/>
                    <a:pt x="712" y="180"/>
                  </a:cubicBezTo>
                  <a:lnTo>
                    <a:pt x="712" y="180"/>
                  </a:lnTo>
                  <a:cubicBezTo>
                    <a:pt x="692" y="200"/>
                    <a:pt x="666" y="211"/>
                    <a:pt x="640" y="211"/>
                  </a:cubicBezTo>
                  <a:lnTo>
                    <a:pt x="640" y="211"/>
                  </a:lnTo>
                  <a:cubicBezTo>
                    <a:pt x="615" y="211"/>
                    <a:pt x="590" y="201"/>
                    <a:pt x="570" y="183"/>
                  </a:cubicBezTo>
                  <a:close/>
                  <a:moveTo>
                    <a:pt x="735" y="462"/>
                  </a:moveTo>
                  <a:cubicBezTo>
                    <a:pt x="721" y="408"/>
                    <a:pt x="753" y="354"/>
                    <a:pt x="807" y="340"/>
                  </a:cubicBezTo>
                  <a:lnTo>
                    <a:pt x="807" y="340"/>
                  </a:lnTo>
                  <a:cubicBezTo>
                    <a:pt x="860" y="326"/>
                    <a:pt x="915" y="358"/>
                    <a:pt x="929" y="411"/>
                  </a:cubicBezTo>
                  <a:lnTo>
                    <a:pt x="929" y="411"/>
                  </a:lnTo>
                  <a:cubicBezTo>
                    <a:pt x="943" y="465"/>
                    <a:pt x="910" y="520"/>
                    <a:pt x="857" y="533"/>
                  </a:cubicBezTo>
                  <a:lnTo>
                    <a:pt x="857" y="533"/>
                  </a:lnTo>
                  <a:cubicBezTo>
                    <a:pt x="849" y="536"/>
                    <a:pt x="840" y="537"/>
                    <a:pt x="831" y="537"/>
                  </a:cubicBezTo>
                  <a:lnTo>
                    <a:pt x="831" y="537"/>
                  </a:lnTo>
                  <a:cubicBezTo>
                    <a:pt x="788" y="537"/>
                    <a:pt x="747" y="507"/>
                    <a:pt x="735" y="462"/>
                  </a:cubicBezTo>
                  <a:close/>
                  <a:moveTo>
                    <a:pt x="781" y="907"/>
                  </a:moveTo>
                  <a:cubicBezTo>
                    <a:pt x="729" y="887"/>
                    <a:pt x="702" y="830"/>
                    <a:pt x="722" y="778"/>
                  </a:cubicBezTo>
                  <a:lnTo>
                    <a:pt x="722" y="778"/>
                  </a:lnTo>
                  <a:cubicBezTo>
                    <a:pt x="741" y="726"/>
                    <a:pt x="798" y="700"/>
                    <a:pt x="851" y="719"/>
                  </a:cubicBezTo>
                  <a:lnTo>
                    <a:pt x="851" y="719"/>
                  </a:lnTo>
                  <a:cubicBezTo>
                    <a:pt x="902" y="739"/>
                    <a:pt x="928" y="796"/>
                    <a:pt x="909" y="848"/>
                  </a:cubicBezTo>
                  <a:lnTo>
                    <a:pt x="909" y="848"/>
                  </a:lnTo>
                  <a:cubicBezTo>
                    <a:pt x="894" y="888"/>
                    <a:pt x="856" y="913"/>
                    <a:pt x="815" y="913"/>
                  </a:cubicBezTo>
                  <a:lnTo>
                    <a:pt x="815" y="913"/>
                  </a:lnTo>
                  <a:cubicBezTo>
                    <a:pt x="803" y="913"/>
                    <a:pt x="792" y="911"/>
                    <a:pt x="781" y="907"/>
                  </a:cubicBezTo>
                  <a:close/>
                  <a:moveTo>
                    <a:pt x="542" y="1208"/>
                  </a:moveTo>
                  <a:cubicBezTo>
                    <a:pt x="501" y="1171"/>
                    <a:pt x="497" y="1108"/>
                    <a:pt x="534" y="1067"/>
                  </a:cubicBezTo>
                  <a:lnTo>
                    <a:pt x="534" y="1067"/>
                  </a:lnTo>
                  <a:cubicBezTo>
                    <a:pt x="571" y="1025"/>
                    <a:pt x="634" y="1022"/>
                    <a:pt x="675" y="1059"/>
                  </a:cubicBezTo>
                  <a:lnTo>
                    <a:pt x="675" y="1059"/>
                  </a:lnTo>
                  <a:cubicBezTo>
                    <a:pt x="717" y="1096"/>
                    <a:pt x="720" y="1159"/>
                    <a:pt x="683" y="1200"/>
                  </a:cubicBezTo>
                  <a:lnTo>
                    <a:pt x="683" y="1200"/>
                  </a:lnTo>
                  <a:cubicBezTo>
                    <a:pt x="664" y="1222"/>
                    <a:pt x="636" y="1233"/>
                    <a:pt x="608" y="1233"/>
                  </a:cubicBezTo>
                  <a:lnTo>
                    <a:pt x="608" y="1233"/>
                  </a:lnTo>
                  <a:cubicBezTo>
                    <a:pt x="585" y="1233"/>
                    <a:pt x="561" y="1225"/>
                    <a:pt x="542" y="1208"/>
                  </a:cubicBezTo>
                  <a:close/>
                  <a:moveTo>
                    <a:pt x="260" y="1468"/>
                  </a:moveTo>
                  <a:cubicBezTo>
                    <a:pt x="223" y="1427"/>
                    <a:pt x="225" y="1364"/>
                    <a:pt x="266" y="1327"/>
                  </a:cubicBezTo>
                  <a:lnTo>
                    <a:pt x="266" y="1327"/>
                  </a:lnTo>
                  <a:lnTo>
                    <a:pt x="266" y="1327"/>
                  </a:lnTo>
                  <a:lnTo>
                    <a:pt x="266" y="1327"/>
                  </a:lnTo>
                  <a:cubicBezTo>
                    <a:pt x="306" y="1289"/>
                    <a:pt x="370" y="1292"/>
                    <a:pt x="407" y="1333"/>
                  </a:cubicBezTo>
                  <a:lnTo>
                    <a:pt x="407" y="1333"/>
                  </a:lnTo>
                  <a:cubicBezTo>
                    <a:pt x="444" y="1373"/>
                    <a:pt x="442" y="1436"/>
                    <a:pt x="401" y="1474"/>
                  </a:cubicBezTo>
                  <a:lnTo>
                    <a:pt x="401" y="1474"/>
                  </a:lnTo>
                  <a:cubicBezTo>
                    <a:pt x="382" y="1491"/>
                    <a:pt x="357" y="1500"/>
                    <a:pt x="334" y="1500"/>
                  </a:cubicBezTo>
                  <a:lnTo>
                    <a:pt x="334" y="1500"/>
                  </a:lnTo>
                  <a:cubicBezTo>
                    <a:pt x="306" y="1500"/>
                    <a:pt x="279" y="1489"/>
                    <a:pt x="260" y="1468"/>
                  </a:cubicBezTo>
                  <a:close/>
                  <a:moveTo>
                    <a:pt x="83" y="1806"/>
                  </a:moveTo>
                  <a:cubicBezTo>
                    <a:pt x="31" y="1787"/>
                    <a:pt x="4" y="1729"/>
                    <a:pt x="23" y="1678"/>
                  </a:cubicBezTo>
                  <a:lnTo>
                    <a:pt x="23" y="1678"/>
                  </a:lnTo>
                  <a:cubicBezTo>
                    <a:pt x="42" y="1626"/>
                    <a:pt x="99" y="1599"/>
                    <a:pt x="151" y="1618"/>
                  </a:cubicBezTo>
                  <a:lnTo>
                    <a:pt x="151" y="1618"/>
                  </a:lnTo>
                  <a:cubicBezTo>
                    <a:pt x="203" y="1637"/>
                    <a:pt x="230" y="1694"/>
                    <a:pt x="210" y="1746"/>
                  </a:cubicBezTo>
                  <a:lnTo>
                    <a:pt x="210" y="1746"/>
                  </a:lnTo>
                  <a:cubicBezTo>
                    <a:pt x="196" y="1786"/>
                    <a:pt x="157" y="1812"/>
                    <a:pt x="116" y="1812"/>
                  </a:cubicBezTo>
                  <a:lnTo>
                    <a:pt x="116" y="1812"/>
                  </a:lnTo>
                  <a:cubicBezTo>
                    <a:pt x="106" y="1812"/>
                    <a:pt x="94" y="1810"/>
                    <a:pt x="83" y="1806"/>
                  </a:cubicBezTo>
                  <a:close/>
                  <a:moveTo>
                    <a:pt x="20" y="2124"/>
                  </a:moveTo>
                  <a:cubicBezTo>
                    <a:pt x="0" y="2072"/>
                    <a:pt x="25" y="2014"/>
                    <a:pt x="76" y="1993"/>
                  </a:cubicBezTo>
                  <a:lnTo>
                    <a:pt x="76" y="1993"/>
                  </a:lnTo>
                  <a:cubicBezTo>
                    <a:pt x="128" y="1973"/>
                    <a:pt x="186" y="1998"/>
                    <a:pt x="206" y="2049"/>
                  </a:cubicBezTo>
                  <a:lnTo>
                    <a:pt x="206" y="2049"/>
                  </a:lnTo>
                  <a:cubicBezTo>
                    <a:pt x="227" y="2101"/>
                    <a:pt x="202" y="2159"/>
                    <a:pt x="151" y="2179"/>
                  </a:cubicBezTo>
                  <a:lnTo>
                    <a:pt x="151" y="2179"/>
                  </a:lnTo>
                  <a:cubicBezTo>
                    <a:pt x="139" y="2184"/>
                    <a:pt x="126" y="2187"/>
                    <a:pt x="113" y="2187"/>
                  </a:cubicBezTo>
                  <a:lnTo>
                    <a:pt x="113" y="2187"/>
                  </a:lnTo>
                  <a:cubicBezTo>
                    <a:pt x="73" y="2187"/>
                    <a:pt x="36" y="2163"/>
                    <a:pt x="20" y="2124"/>
                  </a:cubicBezTo>
                  <a:close/>
                  <a:moveTo>
                    <a:pt x="332" y="2443"/>
                  </a:moveTo>
                  <a:lnTo>
                    <a:pt x="332" y="2443"/>
                  </a:lnTo>
                  <a:lnTo>
                    <a:pt x="332" y="2443"/>
                  </a:lnTo>
                  <a:cubicBezTo>
                    <a:pt x="283" y="2419"/>
                    <a:pt x="262" y="2359"/>
                    <a:pt x="286" y="2310"/>
                  </a:cubicBezTo>
                  <a:lnTo>
                    <a:pt x="286" y="2310"/>
                  </a:lnTo>
                  <a:cubicBezTo>
                    <a:pt x="310" y="2260"/>
                    <a:pt x="370" y="2239"/>
                    <a:pt x="420" y="2263"/>
                  </a:cubicBezTo>
                  <a:lnTo>
                    <a:pt x="420" y="2263"/>
                  </a:lnTo>
                  <a:cubicBezTo>
                    <a:pt x="469" y="2287"/>
                    <a:pt x="490" y="2347"/>
                    <a:pt x="466" y="2397"/>
                  </a:cubicBezTo>
                  <a:lnTo>
                    <a:pt x="466" y="2397"/>
                  </a:lnTo>
                  <a:cubicBezTo>
                    <a:pt x="449" y="2432"/>
                    <a:pt x="413" y="2453"/>
                    <a:pt x="376" y="2453"/>
                  </a:cubicBezTo>
                  <a:lnTo>
                    <a:pt x="376" y="2453"/>
                  </a:lnTo>
                  <a:cubicBezTo>
                    <a:pt x="362" y="2453"/>
                    <a:pt x="347" y="2450"/>
                    <a:pt x="332" y="2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F410486-3C57-4B22-85C3-B90E9257F835}"/>
              </a:ext>
            </a:extLst>
          </p:cNvPr>
          <p:cNvSpPr txBox="1"/>
          <p:nvPr/>
        </p:nvSpPr>
        <p:spPr>
          <a:xfrm>
            <a:off x="10615523" y="6144162"/>
            <a:ext cx="86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93</a:t>
            </a:r>
            <a:r>
              <a:rPr lang="en-US" sz="2400" dirty="0"/>
              <a:t>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3E4912-19CD-42AC-9709-C63E37AF19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54" y="13532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F2C40-065D-430A-A4C5-148D13153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F85602-26E1-48C3-8E8A-B3EBAF1B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09" y="996024"/>
            <a:ext cx="6516991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venir Next LT Pro Light" panose="020B0304020202020204" pitchFamily="34" charset="0"/>
              </a:rPr>
              <a:t>Example of impacts of climate change on marine environment and marine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660C-2A46-414D-AA13-F4E6BFC9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572023"/>
            <a:ext cx="6911465" cy="3974692"/>
          </a:xfrm>
        </p:spPr>
        <p:txBody>
          <a:bodyPr anchor="t">
            <a:noAutofit/>
          </a:bodyPr>
          <a:lstStyle/>
          <a:p>
            <a:r>
              <a:rPr lang="en-US" sz="2200" dirty="0">
                <a:latin typeface="Avenir Next LT Pro" panose="020B0504020202020204" pitchFamily="34" charset="0"/>
              </a:rPr>
              <a:t>Increased temperature and ocean acidification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 panose="020B0504020202020204" pitchFamily="34" charset="0"/>
              </a:rPr>
              <a:t>Special concern for Northern and Arctic regions</a:t>
            </a:r>
          </a:p>
          <a:p>
            <a:r>
              <a:rPr lang="en-US" sz="2200" dirty="0">
                <a:latin typeface="Avenir Next LT Pro" panose="020B0504020202020204" pitchFamily="34" charset="0"/>
              </a:rPr>
              <a:t>Changes in ocean currents and circulation</a:t>
            </a:r>
          </a:p>
          <a:p>
            <a:r>
              <a:rPr lang="en-GB" sz="2200" dirty="0">
                <a:latin typeface="Avenir Next LT Pro" panose="020B0504020202020204" pitchFamily="34" charset="0"/>
              </a:rPr>
              <a:t>Shifts in fish distribution and migration behaviour</a:t>
            </a:r>
          </a:p>
          <a:p>
            <a:r>
              <a:rPr lang="en-GB" sz="2200" dirty="0">
                <a:latin typeface="Avenir Next LT Pro" panose="020B0504020202020204" pitchFamily="34" charset="0"/>
              </a:rPr>
              <a:t>C</a:t>
            </a:r>
            <a:r>
              <a:rPr lang="en-US" sz="2200" dirty="0" err="1">
                <a:latin typeface="Avenir Next LT Pro" panose="020B0504020202020204" pitchFamily="34" charset="0"/>
              </a:rPr>
              <a:t>hanges</a:t>
            </a:r>
            <a:r>
              <a:rPr lang="en-US" sz="2200" dirty="0">
                <a:latin typeface="Avenir Next LT Pro" panose="020B0504020202020204" pitchFamily="34" charset="0"/>
              </a:rPr>
              <a:t> in stock sizes</a:t>
            </a:r>
          </a:p>
          <a:p>
            <a:r>
              <a:rPr lang="en-US" sz="2200" dirty="0">
                <a:latin typeface="Avenir Next LT Pro" panose="020B0504020202020204" pitchFamily="34" charset="0"/>
              </a:rPr>
              <a:t>Changes in growth rates and age of maturity</a:t>
            </a:r>
          </a:p>
          <a:p>
            <a:r>
              <a:rPr lang="en-US" sz="2200" dirty="0">
                <a:latin typeface="Avenir Next LT Pro" panose="020B0504020202020204" pitchFamily="34" charset="0"/>
              </a:rPr>
              <a:t>Changes in marine food webs and food availability </a:t>
            </a:r>
          </a:p>
          <a:p>
            <a:r>
              <a:rPr lang="en-US" sz="2200" dirty="0">
                <a:latin typeface="Avenir Next LT Pro" panose="020B0504020202020204" pitchFamily="34" charset="0"/>
              </a:rPr>
              <a:t>Extreme weather events</a:t>
            </a:r>
          </a:p>
          <a:p>
            <a:r>
              <a:rPr lang="en-US" sz="2200" dirty="0">
                <a:latin typeface="Avenir Next LT Pro" panose="020B0504020202020204" pitchFamily="34" charset="0"/>
              </a:rPr>
              <a:t>Sea level rise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73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215526-6BAA-49E8-8A88-F81D55E3DA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701"/>
            <a:ext cx="13585481" cy="9061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769F5-2213-408A-8B34-249E9232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 err="1">
                <a:latin typeface="Avenir Next LT Pro Light" panose="020B0304020202020204" pitchFamily="34" charset="0"/>
              </a:rPr>
              <a:t>Potential</a:t>
            </a:r>
            <a:r>
              <a:rPr lang="is-IS" b="1" dirty="0">
                <a:latin typeface="Avenir Next LT Pro Light" panose="020B0304020202020204" pitchFamily="34" charset="0"/>
              </a:rPr>
              <a:t> </a:t>
            </a:r>
            <a:r>
              <a:rPr lang="is-IS" b="1" dirty="0" err="1">
                <a:latin typeface="Avenir Next LT Pro Light" panose="020B0304020202020204" pitchFamily="34" charset="0"/>
              </a:rPr>
              <a:t>impacts</a:t>
            </a:r>
            <a:r>
              <a:rPr lang="is-IS" b="1" dirty="0">
                <a:latin typeface="Avenir Next LT Pro Light" panose="020B0304020202020204" pitchFamily="34" charset="0"/>
              </a:rPr>
              <a:t> on </a:t>
            </a:r>
            <a:r>
              <a:rPr lang="is-IS" b="1" dirty="0" err="1">
                <a:latin typeface="Avenir Next LT Pro Light" panose="020B0304020202020204" pitchFamily="34" charset="0"/>
              </a:rPr>
              <a:t>fisheries</a:t>
            </a:r>
            <a:r>
              <a:rPr lang="is-IS" b="1" dirty="0">
                <a:latin typeface="Avenir Next LT Pro Light" panose="020B03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DC2F-FB5D-4EF6-B0E5-9BFA8287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077" y="1568450"/>
            <a:ext cx="6856130" cy="52895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venir Next LT Pro" panose="020B0504020202020204" pitchFamily="34" charset="0"/>
              </a:rPr>
              <a:t>Models suggest a decrease in maximum catch potential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Next LT Pro" panose="020B0504020202020204" pitchFamily="34" charset="0"/>
              </a:rPr>
              <a:t> Some areas will see an increase, while others will have decrease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 LT Pro" panose="020B0504020202020204" pitchFamily="34" charset="0"/>
              </a:rPr>
              <a:t>Increased complexity in negotiating catch quotas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 LT Pro" panose="020B0504020202020204" pitchFamily="34" charset="0"/>
              </a:rPr>
              <a:t>More challenging conditions at sea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venir Next LT Pro" panose="020B0504020202020204" pitchFamily="34" charset="0"/>
              </a:rPr>
              <a:t>Increase risk for fishers – damages to infrastructure – fewer days at sea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 LT Pro" panose="020B0504020202020204" pitchFamily="34" charset="0"/>
              </a:rPr>
              <a:t>Changes in catch composition (species composition, age/size composition)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 LT Pro" panose="020B0504020202020204" pitchFamily="34" charset="0"/>
              </a:rPr>
              <a:t>Species come and species go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AF0FB-CB35-4559-B88C-201E9CFDB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717032"/>
            <a:ext cx="3528392" cy="3528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F5E90-1CC4-4D64-B935-738FB0929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" y="5612601"/>
            <a:ext cx="1008112" cy="100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2456E-B544-42B9-A7FA-C69A4C0F2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580" y="1690688"/>
            <a:ext cx="4159338" cy="5028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30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629ED36D-6388-445B-A116-16F567071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" y="0"/>
            <a:ext cx="10200068" cy="75140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B6279-168C-48BD-94B8-3B14C311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 err="1">
                <a:latin typeface="Avenir Next LT Pro Light" panose="020B0304020202020204" pitchFamily="34" charset="0"/>
              </a:rPr>
              <a:t>What</a:t>
            </a:r>
            <a:r>
              <a:rPr lang="is-IS" b="1" dirty="0">
                <a:latin typeface="Avenir Next LT Pro Light" panose="020B0304020202020204" pitchFamily="34" charset="0"/>
              </a:rPr>
              <a:t> </a:t>
            </a:r>
            <a:r>
              <a:rPr lang="is-IS" b="1" dirty="0" err="1">
                <a:latin typeface="Avenir Next LT Pro Light" panose="020B0304020202020204" pitchFamily="34" charset="0"/>
              </a:rPr>
              <a:t>about</a:t>
            </a:r>
            <a:r>
              <a:rPr lang="is-IS" b="1" dirty="0">
                <a:latin typeface="Avenir Next LT Pro Light" panose="020B0304020202020204" pitchFamily="34" charset="0"/>
              </a:rPr>
              <a:t> Iceland?</a:t>
            </a:r>
            <a:endParaRPr lang="is-IS" dirty="0">
              <a:latin typeface="Avenir Next LT Pro Light" panose="020B03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F6C47-13E2-48E2-BC19-DB30EE8D7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888"/>
            <a:ext cx="1008112" cy="10081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E5D9B5-FE5B-4A0E-9B2A-7EC78EC70034}"/>
              </a:ext>
            </a:extLst>
          </p:cNvPr>
          <p:cNvGrpSpPr/>
          <p:nvPr/>
        </p:nvGrpSpPr>
        <p:grpSpPr>
          <a:xfrm>
            <a:off x="504056" y="1769042"/>
            <a:ext cx="11141302" cy="4081030"/>
            <a:chOff x="658441" y="1881235"/>
            <a:chExt cx="11141302" cy="4081030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6777AA6-3944-49E6-AA9B-C1587EE66323}"/>
                </a:ext>
              </a:extLst>
            </p:cNvPr>
            <p:cNvSpPr txBox="1">
              <a:spLocks/>
            </p:cNvSpPr>
            <p:nvPr/>
          </p:nvSpPr>
          <p:spPr>
            <a:xfrm>
              <a:off x="658441" y="1881235"/>
              <a:ext cx="11131777" cy="4081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s-IS" sz="3200" dirty="0" err="1">
                  <a:latin typeface="Avenir Next LT Pro" panose="020B0504020202020204" pitchFamily="34" charset="0"/>
                </a:rPr>
                <a:t>Stock</a:t>
              </a:r>
              <a:r>
                <a:rPr lang="is-IS" sz="3200" dirty="0">
                  <a:latin typeface="Avenir Next LT Pro" panose="020B0504020202020204" pitchFamily="34" charset="0"/>
                </a:rPr>
                <a:t> size changes </a:t>
              </a:r>
              <a:r>
                <a:rPr lang="is-IS" sz="3200" dirty="0" err="1">
                  <a:latin typeface="Avenir Next LT Pro" panose="020B0504020202020204" pitchFamily="34" charset="0"/>
                </a:rPr>
                <a:t>in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capelin</a:t>
              </a:r>
              <a:r>
                <a:rPr lang="is-IS" sz="3200" dirty="0">
                  <a:latin typeface="Avenir Next LT Pro" panose="020B0504020202020204" pitchFamily="34" charset="0"/>
                </a:rPr>
                <a:t>, </a:t>
              </a:r>
              <a:r>
                <a:rPr lang="is-IS" sz="3200" dirty="0" err="1">
                  <a:latin typeface="Avenir Next LT Pro" panose="020B0504020202020204" pitchFamily="34" charset="0"/>
                </a:rPr>
                <a:t>mackerel</a:t>
              </a:r>
              <a:r>
                <a:rPr lang="is-IS" sz="3200" dirty="0">
                  <a:latin typeface="Avenir Next LT Pro" panose="020B0504020202020204" pitchFamily="34" charset="0"/>
                </a:rPr>
                <a:t>, </a:t>
              </a:r>
              <a:r>
                <a:rPr lang="is-IS" sz="3200" dirty="0" err="1">
                  <a:latin typeface="Avenir Next LT Pro" panose="020B0504020202020204" pitchFamily="34" charset="0"/>
                </a:rPr>
                <a:t>cod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and</a:t>
              </a:r>
              <a:r>
                <a:rPr lang="is-IS" sz="3200" dirty="0">
                  <a:latin typeface="Avenir Next LT Pro" panose="020B0504020202020204" pitchFamily="34" charset="0"/>
                </a:rPr>
                <a:t> sand </a:t>
              </a:r>
              <a:r>
                <a:rPr lang="is-IS" sz="3200" dirty="0" err="1">
                  <a:latin typeface="Avenir Next LT Pro" panose="020B0504020202020204" pitchFamily="34" charset="0"/>
                </a:rPr>
                <a:t>eel</a:t>
              </a:r>
              <a:endParaRPr lang="is-IS" sz="3200" dirty="0">
                <a:latin typeface="Avenir Next LT Pro" panose="020B05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is-IS" sz="3200" dirty="0" err="1">
                  <a:latin typeface="Avenir Next LT Pro" panose="020B0504020202020204" pitchFamily="34" charset="0"/>
                </a:rPr>
                <a:t>Decrease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in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seabird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populations</a:t>
              </a:r>
              <a:endParaRPr lang="is-IS" sz="3200" dirty="0">
                <a:latin typeface="Avenir Next LT Pro" panose="020B05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is-IS" sz="3200" dirty="0">
                  <a:latin typeface="Avenir Next LT Pro" panose="020B0504020202020204" pitchFamily="34" charset="0"/>
                </a:rPr>
                <a:t>Changes </a:t>
              </a:r>
              <a:r>
                <a:rPr lang="is-IS" sz="3200" dirty="0" err="1">
                  <a:latin typeface="Avenir Next LT Pro" panose="020B0504020202020204" pitchFamily="34" charset="0"/>
                </a:rPr>
                <a:t>in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migration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patterns</a:t>
              </a:r>
              <a:r>
                <a:rPr lang="is-IS" sz="3200" dirty="0">
                  <a:latin typeface="Avenir Next LT Pro" panose="020B0504020202020204" pitchFamily="34" charset="0"/>
                </a:rPr>
                <a:t> of </a:t>
              </a:r>
              <a:r>
                <a:rPr lang="is-IS" sz="3200" dirty="0" err="1">
                  <a:latin typeface="Avenir Next LT Pro" panose="020B0504020202020204" pitchFamily="34" charset="0"/>
                </a:rPr>
                <a:t>mackerel</a:t>
              </a:r>
              <a:r>
                <a:rPr lang="is-IS" sz="3200" dirty="0">
                  <a:latin typeface="Avenir Next LT Pro" panose="020B0504020202020204" pitchFamily="34" charset="0"/>
                </a:rPr>
                <a:t>, </a:t>
              </a:r>
              <a:r>
                <a:rPr lang="is-IS" sz="3200" dirty="0" err="1">
                  <a:latin typeface="Avenir Next LT Pro" panose="020B0504020202020204" pitchFamily="34" charset="0"/>
                </a:rPr>
                <a:t>haddock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and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monkfish</a:t>
              </a:r>
              <a:endParaRPr lang="is-IS" sz="3200" dirty="0">
                <a:latin typeface="Avenir Next LT Pro" panose="020B05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is-IS" sz="3200" dirty="0" err="1">
                  <a:latin typeface="Avenir Next LT Pro" panose="020B0504020202020204" pitchFamily="34" charset="0"/>
                </a:rPr>
                <a:t>Dilemma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in</a:t>
              </a:r>
              <a:r>
                <a:rPr lang="is-IS" sz="3200" dirty="0">
                  <a:latin typeface="Avenir Next LT Pro" panose="020B0504020202020204" pitchFamily="34" charset="0"/>
                </a:rPr>
                <a:t> </a:t>
              </a:r>
              <a:r>
                <a:rPr lang="is-IS" sz="3200" dirty="0" err="1">
                  <a:latin typeface="Avenir Next LT Pro" panose="020B0504020202020204" pitchFamily="34" charset="0"/>
                </a:rPr>
                <a:t>negotiations</a:t>
              </a:r>
              <a:r>
                <a:rPr lang="is-IS" sz="3200" dirty="0">
                  <a:latin typeface="Avenir Next LT Pro" panose="020B0504020202020204" pitchFamily="34" charset="0"/>
                </a:rPr>
                <a:t> on </a:t>
              </a:r>
              <a:r>
                <a:rPr lang="is-IS" sz="3200" dirty="0" err="1">
                  <a:latin typeface="Avenir Next LT Pro" panose="020B0504020202020204" pitchFamily="34" charset="0"/>
                </a:rPr>
                <a:t>quota</a:t>
              </a:r>
              <a:r>
                <a:rPr lang="is-IS" sz="3200" dirty="0">
                  <a:latin typeface="Avenir Next LT Pro" panose="020B0504020202020204" pitchFamily="34" charset="0"/>
                </a:rPr>
                <a:t> for shared </a:t>
              </a:r>
              <a:r>
                <a:rPr lang="is-IS" sz="3200" dirty="0" err="1">
                  <a:latin typeface="Avenir Next LT Pro" panose="020B0504020202020204" pitchFamily="34" charset="0"/>
                </a:rPr>
                <a:t>species</a:t>
              </a:r>
              <a:endParaRPr lang="is-IS" sz="3200" dirty="0">
                <a:latin typeface="Avenir Next LT Pro" panose="020B0504020202020204" pitchFamily="34" charset="0"/>
              </a:endParaRPr>
            </a:p>
          </p:txBody>
        </p:sp>
        <p:sp>
          <p:nvSpPr>
            <p:cNvPr id="9" name="Fishing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AF7B6C53-EF58-40B3-8413-D48A60C522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751192" y="4930389"/>
              <a:ext cx="1048551" cy="919499"/>
            </a:xfrm>
            <a:custGeom>
              <a:avLst/>
              <a:gdLst>
                <a:gd name="T0" fmla="*/ 104 w 105"/>
                <a:gd name="T1" fmla="*/ 91 h 92"/>
                <a:gd name="T2" fmla="*/ 37 w 105"/>
                <a:gd name="T3" fmla="*/ 72 h 92"/>
                <a:gd name="T4" fmla="*/ 37 w 105"/>
                <a:gd name="T5" fmla="*/ 71 h 92"/>
                <a:gd name="T6" fmla="*/ 37 w 105"/>
                <a:gd name="T7" fmla="*/ 71 h 92"/>
                <a:gd name="T8" fmla="*/ 56 w 105"/>
                <a:gd name="T9" fmla="*/ 71 h 92"/>
                <a:gd name="T10" fmla="*/ 58 w 105"/>
                <a:gd name="T11" fmla="*/ 69 h 92"/>
                <a:gd name="T12" fmla="*/ 57 w 105"/>
                <a:gd name="T13" fmla="*/ 68 h 92"/>
                <a:gd name="T14" fmla="*/ 40 w 105"/>
                <a:gd name="T15" fmla="*/ 60 h 92"/>
                <a:gd name="T16" fmla="*/ 39 w 105"/>
                <a:gd name="T17" fmla="*/ 59 h 92"/>
                <a:gd name="T18" fmla="*/ 39 w 105"/>
                <a:gd name="T19" fmla="*/ 58 h 92"/>
                <a:gd name="T20" fmla="*/ 104 w 105"/>
                <a:gd name="T21" fmla="*/ 40 h 92"/>
                <a:gd name="T22" fmla="*/ 104 w 105"/>
                <a:gd name="T23" fmla="*/ 91 h 92"/>
                <a:gd name="T24" fmla="*/ 65 w 105"/>
                <a:gd name="T25" fmla="*/ 62 h 92"/>
                <a:gd name="T26" fmla="*/ 65 w 105"/>
                <a:gd name="T27" fmla="*/ 54 h 92"/>
                <a:gd name="T28" fmla="*/ 65 w 105"/>
                <a:gd name="T29" fmla="*/ 62 h 92"/>
                <a:gd name="T30" fmla="*/ 95 w 105"/>
                <a:gd name="T31" fmla="*/ 0 h 92"/>
                <a:gd name="T32" fmla="*/ 50 w 105"/>
                <a:gd name="T33" fmla="*/ 20 h 92"/>
                <a:gd name="T34" fmla="*/ 48 w 105"/>
                <a:gd name="T35" fmla="*/ 19 h 92"/>
                <a:gd name="T36" fmla="*/ 44 w 105"/>
                <a:gd name="T37" fmla="*/ 24 h 92"/>
                <a:gd name="T38" fmla="*/ 44 w 105"/>
                <a:gd name="T39" fmla="*/ 25 h 92"/>
                <a:gd name="T40" fmla="*/ 31 w 105"/>
                <a:gd name="T41" fmla="*/ 38 h 92"/>
                <a:gd name="T42" fmla="*/ 20 w 105"/>
                <a:gd name="T43" fmla="*/ 48 h 92"/>
                <a:gd name="T44" fmla="*/ 13 w 105"/>
                <a:gd name="T45" fmla="*/ 40 h 92"/>
                <a:gd name="T46" fmla="*/ 14 w 105"/>
                <a:gd name="T47" fmla="*/ 40 h 92"/>
                <a:gd name="T48" fmla="*/ 15 w 105"/>
                <a:gd name="T49" fmla="*/ 43 h 92"/>
                <a:gd name="T50" fmla="*/ 24 w 105"/>
                <a:gd name="T51" fmla="*/ 32 h 92"/>
                <a:gd name="T52" fmla="*/ 14 w 105"/>
                <a:gd name="T53" fmla="*/ 35 h 92"/>
                <a:gd name="T54" fmla="*/ 10 w 105"/>
                <a:gd name="T55" fmla="*/ 38 h 92"/>
                <a:gd name="T56" fmla="*/ 22 w 105"/>
                <a:gd name="T57" fmla="*/ 51 h 92"/>
                <a:gd name="T58" fmla="*/ 22 w 105"/>
                <a:gd name="T59" fmla="*/ 51 h 92"/>
                <a:gd name="T60" fmla="*/ 33 w 105"/>
                <a:gd name="T61" fmla="*/ 41 h 92"/>
                <a:gd name="T62" fmla="*/ 46 w 105"/>
                <a:gd name="T63" fmla="*/ 28 h 92"/>
                <a:gd name="T64" fmla="*/ 48 w 105"/>
                <a:gd name="T65" fmla="*/ 29 h 92"/>
                <a:gd name="T66" fmla="*/ 53 w 105"/>
                <a:gd name="T67" fmla="*/ 24 h 92"/>
                <a:gd name="T68" fmla="*/ 53 w 105"/>
                <a:gd name="T69" fmla="*/ 23 h 92"/>
                <a:gd name="T70" fmla="*/ 96 w 105"/>
                <a:gd name="T71" fmla="*/ 4 h 92"/>
                <a:gd name="T72" fmla="*/ 104 w 105"/>
                <a:gd name="T73" fmla="*/ 5 h 92"/>
                <a:gd name="T74" fmla="*/ 105 w 105"/>
                <a:gd name="T75" fmla="*/ 5 h 92"/>
                <a:gd name="T76" fmla="*/ 105 w 105"/>
                <a:gd name="T77" fmla="*/ 1 h 92"/>
                <a:gd name="T78" fmla="*/ 105 w 105"/>
                <a:gd name="T79" fmla="*/ 1 h 92"/>
                <a:gd name="T80" fmla="*/ 95 w 105"/>
                <a:gd name="T8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92">
                  <a:moveTo>
                    <a:pt x="104" y="91"/>
                  </a:moveTo>
                  <a:cubicBezTo>
                    <a:pt x="81" y="92"/>
                    <a:pt x="56" y="87"/>
                    <a:pt x="37" y="72"/>
                  </a:cubicBezTo>
                  <a:cubicBezTo>
                    <a:pt x="37" y="72"/>
                    <a:pt x="37" y="72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lnTo>
                    <a:pt x="56" y="71"/>
                  </a:lnTo>
                  <a:cubicBezTo>
                    <a:pt x="57" y="71"/>
                    <a:pt x="58" y="70"/>
                    <a:pt x="58" y="69"/>
                  </a:cubicBezTo>
                  <a:cubicBezTo>
                    <a:pt x="58" y="68"/>
                    <a:pt x="57" y="68"/>
                    <a:pt x="57" y="68"/>
                  </a:cubicBezTo>
                  <a:lnTo>
                    <a:pt x="40" y="60"/>
                  </a:lnTo>
                  <a:cubicBezTo>
                    <a:pt x="39" y="59"/>
                    <a:pt x="39" y="59"/>
                    <a:pt x="39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60" y="40"/>
                    <a:pt x="104" y="40"/>
                  </a:cubicBezTo>
                  <a:lnTo>
                    <a:pt x="104" y="91"/>
                  </a:lnTo>
                  <a:close/>
                  <a:moveTo>
                    <a:pt x="65" y="62"/>
                  </a:moveTo>
                  <a:cubicBezTo>
                    <a:pt x="70" y="62"/>
                    <a:pt x="70" y="54"/>
                    <a:pt x="65" y="54"/>
                  </a:cubicBezTo>
                  <a:cubicBezTo>
                    <a:pt x="59" y="54"/>
                    <a:pt x="59" y="62"/>
                    <a:pt x="65" y="62"/>
                  </a:cubicBezTo>
                  <a:close/>
                  <a:moveTo>
                    <a:pt x="95" y="0"/>
                  </a:moveTo>
                  <a:cubicBezTo>
                    <a:pt x="81" y="0"/>
                    <a:pt x="66" y="7"/>
                    <a:pt x="50" y="20"/>
                  </a:cubicBezTo>
                  <a:lnTo>
                    <a:pt x="48" y="19"/>
                  </a:lnTo>
                  <a:cubicBezTo>
                    <a:pt x="46" y="19"/>
                    <a:pt x="44" y="21"/>
                    <a:pt x="44" y="24"/>
                  </a:cubicBezTo>
                  <a:lnTo>
                    <a:pt x="44" y="25"/>
                  </a:lnTo>
                  <a:lnTo>
                    <a:pt x="31" y="38"/>
                  </a:lnTo>
                  <a:lnTo>
                    <a:pt x="20" y="48"/>
                  </a:lnTo>
                  <a:cubicBezTo>
                    <a:pt x="15" y="53"/>
                    <a:pt x="7" y="45"/>
                    <a:pt x="13" y="40"/>
                  </a:cubicBezTo>
                  <a:lnTo>
                    <a:pt x="14" y="40"/>
                  </a:lnTo>
                  <a:lnTo>
                    <a:pt x="15" y="43"/>
                  </a:lnTo>
                  <a:lnTo>
                    <a:pt x="24" y="32"/>
                  </a:lnTo>
                  <a:lnTo>
                    <a:pt x="14" y="35"/>
                  </a:lnTo>
                  <a:cubicBezTo>
                    <a:pt x="12" y="36"/>
                    <a:pt x="11" y="36"/>
                    <a:pt x="10" y="38"/>
                  </a:cubicBezTo>
                  <a:cubicBezTo>
                    <a:pt x="0" y="46"/>
                    <a:pt x="13" y="60"/>
                    <a:pt x="22" y="51"/>
                  </a:cubicBezTo>
                  <a:lnTo>
                    <a:pt x="22" y="51"/>
                  </a:lnTo>
                  <a:lnTo>
                    <a:pt x="33" y="41"/>
                  </a:lnTo>
                  <a:lnTo>
                    <a:pt x="46" y="28"/>
                  </a:lnTo>
                  <a:lnTo>
                    <a:pt x="48" y="29"/>
                  </a:lnTo>
                  <a:cubicBezTo>
                    <a:pt x="51" y="29"/>
                    <a:pt x="53" y="27"/>
                    <a:pt x="53" y="24"/>
                  </a:cubicBezTo>
                  <a:lnTo>
                    <a:pt x="53" y="23"/>
                  </a:lnTo>
                  <a:cubicBezTo>
                    <a:pt x="68" y="10"/>
                    <a:pt x="82" y="4"/>
                    <a:pt x="96" y="4"/>
                  </a:cubicBezTo>
                  <a:cubicBezTo>
                    <a:pt x="98" y="4"/>
                    <a:pt x="101" y="4"/>
                    <a:pt x="104" y="5"/>
                  </a:cubicBezTo>
                  <a:lnTo>
                    <a:pt x="105" y="5"/>
                  </a:lnTo>
                  <a:lnTo>
                    <a:pt x="105" y="1"/>
                  </a:lnTo>
                  <a:lnTo>
                    <a:pt x="105" y="1"/>
                  </a:lnTo>
                  <a:cubicBezTo>
                    <a:pt x="102" y="1"/>
                    <a:pt x="99" y="0"/>
                    <a:pt x="95" y="0"/>
                  </a:cubicBezTo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1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1517170" y="0"/>
            <a:ext cx="9150831" cy="79170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venir Next LT Pro Light" panose="020B0304020202020204" pitchFamily="34" charset="0"/>
              </a:rPr>
              <a:t>ClimeFish Case Studies in 3 sectors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2236509" y="705060"/>
            <a:ext cx="7337642" cy="5447880"/>
            <a:chOff x="1752127" y="1034820"/>
            <a:chExt cx="7011857" cy="5156541"/>
          </a:xfrm>
        </p:grpSpPr>
        <p:grpSp>
          <p:nvGrpSpPr>
            <p:cNvPr id="5" name="Group 4"/>
            <p:cNvGrpSpPr/>
            <p:nvPr/>
          </p:nvGrpSpPr>
          <p:grpSpPr>
            <a:xfrm>
              <a:off x="1752127" y="1034820"/>
              <a:ext cx="4545001" cy="5071403"/>
              <a:chOff x="2352251" y="532609"/>
              <a:chExt cx="5373519" cy="579674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3695"/>
              <a:stretch/>
            </p:blipFill>
            <p:spPr>
              <a:xfrm>
                <a:off x="2629837" y="532609"/>
                <a:ext cx="5083370" cy="5796744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5925948" y="2881038"/>
                <a:ext cx="631371" cy="416378"/>
                <a:chOff x="617761" y="2620161"/>
                <a:chExt cx="631371" cy="416378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17761" y="2652035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082205" y="2463342"/>
                <a:ext cx="631371" cy="416378"/>
                <a:chOff x="617760" y="2620161"/>
                <a:chExt cx="631371" cy="416378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17760" y="2652035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945081" y="1720219"/>
                <a:ext cx="631371" cy="416378"/>
                <a:chOff x="1976551" y="2342803"/>
                <a:chExt cx="631371" cy="416378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2020093" y="2342803"/>
                  <a:ext cx="544285" cy="41637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1976551" y="2364187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653079" y="2639835"/>
                <a:ext cx="631371" cy="416378"/>
                <a:chOff x="617749" y="2620161"/>
                <a:chExt cx="631371" cy="416378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617749" y="2648716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C5F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483637" y="5029564"/>
                <a:ext cx="631371" cy="416378"/>
                <a:chOff x="611343" y="2620161"/>
                <a:chExt cx="631371" cy="416378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611343" y="2651872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C6F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902223" y="4663368"/>
                <a:ext cx="631371" cy="416378"/>
                <a:chOff x="617761" y="2620161"/>
                <a:chExt cx="631371" cy="41637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17761" y="2631047"/>
                  <a:ext cx="631371" cy="324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C8F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533594" y="4032632"/>
                <a:ext cx="631371" cy="416378"/>
                <a:chOff x="617763" y="2620161"/>
                <a:chExt cx="631371" cy="41637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617763" y="2642254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C9F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903709" y="4442542"/>
                <a:ext cx="704851" cy="416378"/>
                <a:chOff x="585105" y="2620161"/>
                <a:chExt cx="704851" cy="41637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85105" y="2620161"/>
                  <a:ext cx="70485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C10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6261572" y="5683048"/>
                <a:ext cx="704851" cy="416378"/>
                <a:chOff x="585105" y="2620161"/>
                <a:chExt cx="704851" cy="41637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85105" y="2620161"/>
                  <a:ext cx="70485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C12A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129207" y="5089748"/>
                <a:ext cx="704851" cy="416378"/>
                <a:chOff x="585105" y="2620161"/>
                <a:chExt cx="704851" cy="416378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85105" y="2620161"/>
                  <a:ext cx="70485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C13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5483637" y="5486520"/>
                <a:ext cx="704851" cy="416378"/>
                <a:chOff x="585105" y="2620161"/>
                <a:chExt cx="704851" cy="416378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85105" y="2620161"/>
                  <a:ext cx="70485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C15A</a:t>
                  </a:r>
                </a:p>
              </p:txBody>
            </p:sp>
          </p:grpSp>
          <p:sp>
            <p:nvSpPr>
              <p:cNvPr id="20" name="Oval 19"/>
              <p:cNvSpPr/>
              <p:nvPr/>
            </p:nvSpPr>
            <p:spPr>
              <a:xfrm>
                <a:off x="5535302" y="991954"/>
                <a:ext cx="544285" cy="41637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43842" y="722513"/>
                <a:ext cx="833851" cy="32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50" b="1" dirty="0">
                    <a:solidFill>
                      <a:srgbClr val="FF0000"/>
                    </a:solidFill>
                  </a:rPr>
                  <a:t>16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83637" y="1017123"/>
                <a:ext cx="631371" cy="32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b="1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352251" y="907179"/>
                <a:ext cx="5373519" cy="5422175"/>
                <a:chOff x="1226457" y="907178"/>
                <a:chExt cx="5373519" cy="5422175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H="1" flipV="1">
                  <a:off x="1233714" y="907178"/>
                  <a:ext cx="1417777" cy="364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226457" y="907179"/>
                  <a:ext cx="14514" cy="54221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240971" y="6329353"/>
                  <a:ext cx="535261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345543" y="907179"/>
                  <a:ext cx="117565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521200" y="907179"/>
                  <a:ext cx="207877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6593588" y="907179"/>
                  <a:ext cx="6388" cy="54221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3653079" y="2645744"/>
                <a:ext cx="631371" cy="416378"/>
                <a:chOff x="617761" y="2620161"/>
                <a:chExt cx="631371" cy="416378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17761" y="2652035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060726" y="2740971"/>
                <a:ext cx="704851" cy="416378"/>
                <a:chOff x="588620" y="2620161"/>
                <a:chExt cx="704851" cy="416378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88620" y="2647915"/>
                  <a:ext cx="70485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C14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5512126" y="5026490"/>
                <a:ext cx="631371" cy="416378"/>
                <a:chOff x="638876" y="2620161"/>
                <a:chExt cx="631371" cy="416378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38876" y="2660420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3770028" y="722513"/>
                <a:ext cx="686560" cy="37654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208507" y="1270096"/>
                <a:ext cx="631371" cy="416378"/>
                <a:chOff x="1610947" y="1735999"/>
                <a:chExt cx="631371" cy="416378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1676176" y="1735999"/>
                  <a:ext cx="544285" cy="4163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610947" y="1756196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7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4905432" y="4665518"/>
                <a:ext cx="631371" cy="416378"/>
                <a:chOff x="616241" y="2620161"/>
                <a:chExt cx="631371" cy="416378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16241" y="2644356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5533594" y="4032632"/>
                <a:ext cx="631371" cy="416378"/>
                <a:chOff x="613032" y="2620161"/>
                <a:chExt cx="631371" cy="416378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13032" y="2651043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9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909972" y="4437836"/>
                <a:ext cx="699027" cy="416378"/>
                <a:chOff x="621332" y="2620161"/>
                <a:chExt cx="631371" cy="416378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21332" y="2677139"/>
                  <a:ext cx="631371" cy="324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10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5200608" y="1583227"/>
                <a:ext cx="811468" cy="416378"/>
                <a:chOff x="1744830" y="2407232"/>
                <a:chExt cx="732930" cy="416378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1831871" y="2407232"/>
                  <a:ext cx="544285" cy="41637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1744830" y="2420730"/>
                  <a:ext cx="732930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11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6291274" y="5681263"/>
                <a:ext cx="699027" cy="416378"/>
                <a:chOff x="632194" y="2620161"/>
                <a:chExt cx="631371" cy="416378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32194" y="2670329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3150243" y="5089748"/>
                <a:ext cx="699027" cy="416378"/>
                <a:chOff x="634821" y="2620161"/>
                <a:chExt cx="631371" cy="416378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34821" y="2654794"/>
                  <a:ext cx="631371" cy="324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13</a:t>
                  </a: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4090978" y="2737692"/>
                <a:ext cx="699027" cy="416378"/>
                <a:chOff x="623980" y="2620161"/>
                <a:chExt cx="631371" cy="416378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23980" y="2640587"/>
                  <a:ext cx="631371" cy="324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14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485183" y="5482236"/>
                <a:ext cx="699027" cy="416378"/>
                <a:chOff x="623980" y="2620161"/>
                <a:chExt cx="631371" cy="416378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661305" y="2620161"/>
                  <a:ext cx="544285" cy="41637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623980" y="2640587"/>
                  <a:ext cx="631371" cy="324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50" b="1" dirty="0">
                      <a:solidFill>
                        <a:prstClr val="black"/>
                      </a:solidFill>
                    </a:rPr>
                    <a:t>15</a:t>
                  </a:r>
                </a:p>
              </p:txBody>
            </p:sp>
          </p:grpSp>
        </p:grpSp>
        <p:sp>
          <p:nvSpPr>
            <p:cNvPr id="3" name="Rectangle 2"/>
            <p:cNvSpPr/>
            <p:nvPr/>
          </p:nvSpPr>
          <p:spPr>
            <a:xfrm>
              <a:off x="6485411" y="2259864"/>
              <a:ext cx="2278573" cy="3931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Bo</a:t>
              </a: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258508" y="2473719"/>
            <a:ext cx="22526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</a:rPr>
              <a:t>Fisheries</a:t>
            </a:r>
          </a:p>
          <a:p>
            <a:pPr lvl="0"/>
            <a:endParaRPr lang="en-US" sz="2400" b="1" dirty="0">
              <a:solidFill>
                <a:schemeClr val="accent1">
                  <a:lumMod val="75000"/>
                </a:schemeClr>
              </a:solidFill>
              <a:latin typeface="Avenir Next LT Pro Light" panose="020B03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Aquaculture</a:t>
            </a:r>
          </a:p>
          <a:p>
            <a:pPr lvl="0"/>
            <a:endParaRPr lang="en-US" sz="2400" b="1" dirty="0">
              <a:solidFill>
                <a:schemeClr val="accent6">
                  <a:lumMod val="75000"/>
                </a:schemeClr>
              </a:solidFill>
              <a:latin typeface="Avenir Next LT Pro Light" panose="020B03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Lakes and ponds</a:t>
            </a:r>
          </a:p>
        </p:txBody>
      </p:sp>
      <p:sp>
        <p:nvSpPr>
          <p:cNvPr id="4" name="Oval 3"/>
          <p:cNvSpPr/>
          <p:nvPr/>
        </p:nvSpPr>
        <p:spPr>
          <a:xfrm>
            <a:off x="3613877" y="1712056"/>
            <a:ext cx="648444" cy="58626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5615128" y="1297709"/>
            <a:ext cx="648444" cy="58626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 rot="1570347">
            <a:off x="5421466" y="2412690"/>
            <a:ext cx="648444" cy="939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4789731" y="1581936"/>
            <a:ext cx="648444" cy="58626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4993088" y="1050483"/>
            <a:ext cx="648444" cy="58626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" name="Picture 108" descr="Logo, company name&#10;&#10;Description automatically generated">
            <a:extLst>
              <a:ext uri="{FF2B5EF4-FFF2-40B4-BE49-F238E27FC236}">
                <a16:creationId xmlns:a16="http://schemas.microsoft.com/office/drawing/2014/main" id="{C5CF3180-50C5-4A49-96D5-C91956743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" y="5665873"/>
            <a:ext cx="1019268" cy="119212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EB5D8-B997-4487-B175-1DBEB3DE7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780" y="6191250"/>
            <a:ext cx="4791075" cy="6667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C97D30-6780-4CF3-9187-D014AC4CE7E1}"/>
              </a:ext>
            </a:extLst>
          </p:cNvPr>
          <p:cNvSpPr txBox="1"/>
          <p:nvPr/>
        </p:nvSpPr>
        <p:spPr>
          <a:xfrm>
            <a:off x="7541342" y="1129633"/>
            <a:ext cx="4391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dirty="0"/>
              <a:t>Forecasting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Risk assessments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Climate adaptation plans</a:t>
            </a:r>
            <a:endParaRPr lang="en-GB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ADF7AC-103F-4EEC-9041-A830DC07735A}"/>
              </a:ext>
            </a:extLst>
          </p:cNvPr>
          <p:cNvGrpSpPr/>
          <p:nvPr/>
        </p:nvGrpSpPr>
        <p:grpSpPr>
          <a:xfrm>
            <a:off x="8169463" y="2159298"/>
            <a:ext cx="4238363" cy="3439664"/>
            <a:chOff x="7390297" y="2334407"/>
            <a:chExt cx="4176838" cy="343966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1CA4AFC-46B5-4116-8B6A-2F0735CB8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0297" y="2334407"/>
              <a:ext cx="3597889" cy="3439664"/>
            </a:xfrm>
            <a:prstGeom prst="rect">
              <a:avLst/>
            </a:prstGeom>
          </p:spPr>
        </p:pic>
        <p:sp>
          <p:nvSpPr>
            <p:cNvPr id="157" name="Rounded Rectangle 54">
              <a:extLst>
                <a:ext uri="{FF2B5EF4-FFF2-40B4-BE49-F238E27FC236}">
                  <a16:creationId xmlns:a16="http://schemas.microsoft.com/office/drawing/2014/main" id="{57F2D629-C2A4-4CFD-93CF-E470AEB7305F}"/>
                </a:ext>
              </a:extLst>
            </p:cNvPr>
            <p:cNvSpPr/>
            <p:nvPr/>
          </p:nvSpPr>
          <p:spPr>
            <a:xfrm>
              <a:off x="10409237" y="3660473"/>
              <a:ext cx="1157898" cy="11259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434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1" grpId="0" animBg="1"/>
      <p:bldP spid="115" grpId="0" animBg="1"/>
      <p:bldP spid="116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B45A-71A7-4D81-B19D-1720F50D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F9D5D-5954-4BFA-BDFE-0B4BFAEFD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06" y="124644"/>
            <a:ext cx="11857704" cy="66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5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D732-8C09-4EDB-B32E-4DB51629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6DAFC-6459-4041-857B-B4BA0E3A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03714-660D-428D-A8B5-344DE5E6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2" y="78198"/>
            <a:ext cx="11524635" cy="64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3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BAA99A-C024-4D56-BDAA-E40B052DC667}"/>
              </a:ext>
            </a:extLst>
          </p:cNvPr>
          <p:cNvSpPr txBox="1"/>
          <p:nvPr/>
        </p:nvSpPr>
        <p:spPr>
          <a:xfrm>
            <a:off x="0" y="386725"/>
            <a:ext cx="12192000" cy="13388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153009-5154-46E8-9971-7A811BBF1EEB}"/>
              </a:ext>
            </a:extLst>
          </p:cNvPr>
          <p:cNvSpPr txBox="1">
            <a:spLocks/>
          </p:cNvSpPr>
          <p:nvPr/>
        </p:nvSpPr>
        <p:spPr>
          <a:xfrm>
            <a:off x="2167631" y="403177"/>
            <a:ext cx="785673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International standard - Guidelines for creating </a:t>
            </a:r>
            <a:br>
              <a:rPr lang="en-US" sz="3600" b="1" dirty="0"/>
            </a:br>
            <a:r>
              <a:rPr lang="en-US" sz="3600" b="1" dirty="0"/>
              <a:t>Climate Adaptation Plans (CAPs)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06D8D5-47F3-4222-9DDE-B11969B1D3D4}"/>
              </a:ext>
            </a:extLst>
          </p:cNvPr>
          <p:cNvSpPr txBox="1">
            <a:spLocks/>
          </p:cNvSpPr>
          <p:nvPr/>
        </p:nvSpPr>
        <p:spPr>
          <a:xfrm>
            <a:off x="6937491" y="1293565"/>
            <a:ext cx="5327214" cy="4960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/>
              <a:t>CEN Workshop Agreement      </a:t>
            </a:r>
            <a:r>
              <a:rPr lang="nb-NO" sz="2400" b="1" u="sng" dirty="0"/>
              <a:t>CWA 17518:2020</a:t>
            </a:r>
            <a:endParaRPr lang="en-US" sz="2000" b="1" i="1" u="sng" dirty="0"/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82E2B80-14A0-4C63-8940-B65D470CD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141"/>
            <a:ext cx="403241" cy="318347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792E1E-8178-480F-8D6B-D33D22895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1" y="1209170"/>
            <a:ext cx="2078831" cy="4429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3908AE-1792-4461-AA2C-DCE5F4E23635}"/>
              </a:ext>
            </a:extLst>
          </p:cNvPr>
          <p:cNvSpPr/>
          <p:nvPr/>
        </p:nvSpPr>
        <p:spPr>
          <a:xfrm>
            <a:off x="1524000" y="1919627"/>
            <a:ext cx="914400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25" i="1" dirty="0"/>
              <a:t>Good practice recommendations for making Climate Adaptation Plans for fisheries and aquaculture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FC25C9-17CC-471E-9A3D-B0A47AF6F21C}"/>
              </a:ext>
            </a:extLst>
          </p:cNvPr>
          <p:cNvGrpSpPr/>
          <p:nvPr/>
        </p:nvGrpSpPr>
        <p:grpSpPr>
          <a:xfrm>
            <a:off x="1524001" y="2565897"/>
            <a:ext cx="3597859" cy="2550406"/>
            <a:chOff x="3549219" y="1997012"/>
            <a:chExt cx="4646802" cy="4191219"/>
          </a:xfrm>
        </p:grpSpPr>
        <p:sp>
          <p:nvSpPr>
            <p:cNvPr id="29" name="Pentagon 43">
              <a:extLst>
                <a:ext uri="{FF2B5EF4-FFF2-40B4-BE49-F238E27FC236}">
                  <a16:creationId xmlns:a16="http://schemas.microsoft.com/office/drawing/2014/main" id="{D8A522C8-7505-4793-82D4-2E0F00433B6E}"/>
                </a:ext>
              </a:extLst>
            </p:cNvPr>
            <p:cNvSpPr/>
            <p:nvPr/>
          </p:nvSpPr>
          <p:spPr>
            <a:xfrm>
              <a:off x="3551928" y="4806184"/>
              <a:ext cx="4644092" cy="1382047"/>
            </a:xfrm>
            <a:prstGeom prst="homePlate">
              <a:avLst>
                <a:gd name="adj" fmla="val 7115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>
                <a:defRPr/>
              </a:pPr>
              <a:endParaRPr lang="en-US" sz="1013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Pentagon 12">
              <a:extLst>
                <a:ext uri="{FF2B5EF4-FFF2-40B4-BE49-F238E27FC236}">
                  <a16:creationId xmlns:a16="http://schemas.microsoft.com/office/drawing/2014/main" id="{198CB675-A945-4139-AF9F-5381BD230B09}"/>
                </a:ext>
              </a:extLst>
            </p:cNvPr>
            <p:cNvSpPr/>
            <p:nvPr/>
          </p:nvSpPr>
          <p:spPr>
            <a:xfrm>
              <a:off x="3549219" y="1997012"/>
              <a:ext cx="4646801" cy="1382047"/>
            </a:xfrm>
            <a:prstGeom prst="homePlate">
              <a:avLst>
                <a:gd name="adj" fmla="val 7115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0735" indent="-160735" defTabSz="514350">
                <a:buFont typeface="Arial" panose="020B0604020202020204" pitchFamily="34" charset="0"/>
                <a:buChar char="•"/>
                <a:defRPr/>
              </a:pPr>
              <a:endParaRPr lang="en-US" sz="21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Pentagon 13">
              <a:extLst>
                <a:ext uri="{FF2B5EF4-FFF2-40B4-BE49-F238E27FC236}">
                  <a16:creationId xmlns:a16="http://schemas.microsoft.com/office/drawing/2014/main" id="{F5771A81-4D4D-4543-9671-B0CC6906F56C}"/>
                </a:ext>
              </a:extLst>
            </p:cNvPr>
            <p:cNvSpPr/>
            <p:nvPr/>
          </p:nvSpPr>
          <p:spPr>
            <a:xfrm>
              <a:off x="3549220" y="3389106"/>
              <a:ext cx="4646801" cy="1382047"/>
            </a:xfrm>
            <a:prstGeom prst="homePlate">
              <a:avLst>
                <a:gd name="adj" fmla="val 7115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>
                <a:defRPr/>
              </a:pPr>
              <a:endParaRPr lang="en-US" sz="1013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C33487C-6E0E-4708-8178-B41ECA6D81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8045" y="3615667"/>
              <a:ext cx="730574" cy="889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r>
                <a:rPr lang="en-US" sz="2250" kern="0" dirty="0">
                  <a:solidFill>
                    <a:schemeClr val="accent3"/>
                  </a:solidFill>
                  <a:latin typeface="Calibri"/>
                </a:rPr>
                <a:t>2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D58075C-4D28-4D5F-B2F3-E8A01FDE3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8046" y="2238511"/>
              <a:ext cx="730573" cy="899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r>
                <a:rPr lang="en-US" sz="2250" kern="0" dirty="0">
                  <a:solidFill>
                    <a:schemeClr val="accent2"/>
                  </a:solidFill>
                  <a:latin typeface="Calibri"/>
                </a:rPr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663F41-FF7B-4165-8E77-1B5C2A0475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1800" y="5073921"/>
              <a:ext cx="713007" cy="889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r>
                <a:rPr lang="en-US" sz="2250" kern="0" dirty="0">
                  <a:solidFill>
                    <a:schemeClr val="accent4"/>
                  </a:solidFill>
                  <a:latin typeface="Calibri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5D5063-625B-4705-9981-42C495030364}"/>
                </a:ext>
              </a:extLst>
            </p:cNvPr>
            <p:cNvSpPr txBox="1"/>
            <p:nvPr/>
          </p:nvSpPr>
          <p:spPr>
            <a:xfrm>
              <a:off x="3632437" y="2095202"/>
              <a:ext cx="3009900" cy="12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Assess risks and opportunities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1CE380-B41E-47A4-961D-B4C24A2E8E3E}"/>
                </a:ext>
              </a:extLst>
            </p:cNvPr>
            <p:cNvSpPr txBox="1"/>
            <p:nvPr/>
          </p:nvSpPr>
          <p:spPr>
            <a:xfrm>
              <a:off x="3549219" y="3503887"/>
              <a:ext cx="3143714" cy="12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Identify adaptation measures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4D5AE9-3B7E-4900-96BA-DBA1AAFFFC21}"/>
                </a:ext>
              </a:extLst>
            </p:cNvPr>
            <p:cNvSpPr txBox="1"/>
            <p:nvPr/>
          </p:nvSpPr>
          <p:spPr>
            <a:xfrm>
              <a:off x="3607194" y="5117141"/>
              <a:ext cx="3143714" cy="68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Operationalize CAPs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D25C4AA-3A7A-41BA-9064-96A81FA995B2}"/>
              </a:ext>
            </a:extLst>
          </p:cNvPr>
          <p:cNvSpPr txBox="1"/>
          <p:nvPr/>
        </p:nvSpPr>
        <p:spPr>
          <a:xfrm>
            <a:off x="5135803" y="2565898"/>
            <a:ext cx="3193550" cy="9925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1950" dirty="0"/>
              <a:t>Evaluate current status</a:t>
            </a:r>
          </a:p>
          <a:p>
            <a:pPr marL="257175" indent="-257175">
              <a:buAutoNum type="arabicPeriod"/>
            </a:pPr>
            <a:r>
              <a:rPr lang="en-US" sz="1950" dirty="0"/>
              <a:t>Forecasts</a:t>
            </a:r>
          </a:p>
          <a:p>
            <a:pPr marL="257175" indent="-257175">
              <a:buAutoNum type="arabicPeriod"/>
            </a:pPr>
            <a:r>
              <a:rPr lang="en-US" sz="1950" dirty="0"/>
              <a:t>Risk assessment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18494B-E606-4954-B48E-1A7107861064}"/>
              </a:ext>
            </a:extLst>
          </p:cNvPr>
          <p:cNvSpPr txBox="1"/>
          <p:nvPr/>
        </p:nvSpPr>
        <p:spPr>
          <a:xfrm>
            <a:off x="5135803" y="3550867"/>
            <a:ext cx="3193550" cy="9925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rabicPeriod" startAt="4"/>
            </a:pPr>
            <a:r>
              <a:rPr lang="en-US" sz="1950" dirty="0">
                <a:solidFill>
                  <a:schemeClr val="bg1"/>
                </a:solidFill>
              </a:rPr>
              <a:t>Vulnerability assessment</a:t>
            </a:r>
          </a:p>
          <a:p>
            <a:pPr marL="257175" indent="-257175">
              <a:buAutoNum type="arabicPeriod" startAt="4"/>
            </a:pPr>
            <a:r>
              <a:rPr lang="en-US" sz="1950" dirty="0">
                <a:solidFill>
                  <a:schemeClr val="bg1"/>
                </a:solidFill>
              </a:rPr>
              <a:t>Adaptation needs</a:t>
            </a:r>
          </a:p>
          <a:p>
            <a:pPr marL="257175" indent="-257175">
              <a:buAutoNum type="arabicPeriod" startAt="4"/>
            </a:pPr>
            <a:r>
              <a:rPr lang="en-US" sz="1950" dirty="0">
                <a:solidFill>
                  <a:schemeClr val="bg1"/>
                </a:solidFill>
              </a:rPr>
              <a:t>Adaptation measures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C55AF-4034-4A20-9105-7388B26FB6C3}"/>
              </a:ext>
            </a:extLst>
          </p:cNvPr>
          <p:cNvSpPr txBox="1"/>
          <p:nvPr/>
        </p:nvSpPr>
        <p:spPr>
          <a:xfrm>
            <a:off x="5138961" y="4535839"/>
            <a:ext cx="3190392" cy="3924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7891" indent="-267891">
              <a:buFont typeface="+mj-lt"/>
              <a:buAutoNum type="arabicPeriod" startAt="7"/>
            </a:pPr>
            <a:r>
              <a:rPr lang="en-US" sz="1950" dirty="0">
                <a:solidFill>
                  <a:schemeClr val="bg1"/>
                </a:solidFill>
              </a:rPr>
              <a:t>Implementation plan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613B27-57A0-4C44-9810-C1D0502F2FC4}"/>
              </a:ext>
            </a:extLst>
          </p:cNvPr>
          <p:cNvGrpSpPr/>
          <p:nvPr/>
        </p:nvGrpSpPr>
        <p:grpSpPr>
          <a:xfrm>
            <a:off x="8658201" y="2439488"/>
            <a:ext cx="2428875" cy="2804614"/>
            <a:chOff x="8738704" y="2694864"/>
            <a:chExt cx="3238500" cy="37394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8B8EC3-4E4B-4073-B428-19ABD3B3418B}"/>
                </a:ext>
              </a:extLst>
            </p:cNvPr>
            <p:cNvSpPr txBox="1"/>
            <p:nvPr/>
          </p:nvSpPr>
          <p:spPr>
            <a:xfrm>
              <a:off x="8743203" y="2702175"/>
              <a:ext cx="3229901" cy="40010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sz="225" dirty="0"/>
                <a:t> </a:t>
              </a:r>
            </a:p>
            <a:p>
              <a:endParaRPr lang="en-US" sz="225" dirty="0"/>
            </a:p>
            <a:p>
              <a:endParaRPr lang="en-US" sz="225" dirty="0"/>
            </a:p>
            <a:p>
              <a:endParaRPr lang="en-US" sz="225" dirty="0"/>
            </a:p>
            <a:p>
              <a:endParaRPr lang="en-US" sz="225" dirty="0"/>
            </a:p>
            <a:p>
              <a:endParaRPr lang="en-US" sz="225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4B768D-97B7-463F-AB4C-405A4395B3C0}"/>
                </a:ext>
              </a:extLst>
            </p:cNvPr>
            <p:cNvSpPr txBox="1"/>
            <p:nvPr/>
          </p:nvSpPr>
          <p:spPr>
            <a:xfrm>
              <a:off x="8738704" y="2694864"/>
              <a:ext cx="3238500" cy="373948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Outcomes</a:t>
              </a:r>
            </a:p>
            <a:p>
              <a:pPr algn="ctr"/>
              <a:endParaRPr lang="en-US" sz="825" dirty="0"/>
            </a:p>
            <a:p>
              <a:pPr algn="ctr"/>
              <a:r>
                <a:rPr lang="en-US" dirty="0"/>
                <a:t>Main risks and opportunities</a:t>
              </a:r>
            </a:p>
            <a:p>
              <a:pPr algn="ctr"/>
              <a:endParaRPr lang="en-US" sz="750" dirty="0"/>
            </a:p>
            <a:p>
              <a:pPr algn="ctr"/>
              <a:r>
                <a:rPr lang="en-US" dirty="0"/>
                <a:t>Main vulnerabilities</a:t>
              </a:r>
            </a:p>
            <a:p>
              <a:pPr algn="ctr"/>
              <a:endParaRPr lang="en-US" sz="750" dirty="0"/>
            </a:p>
            <a:p>
              <a:pPr algn="ctr"/>
              <a:r>
                <a:rPr lang="en-US" dirty="0"/>
                <a:t>Adaptation measures </a:t>
              </a:r>
            </a:p>
            <a:p>
              <a:pPr algn="ctr"/>
              <a:r>
                <a:rPr lang="en-US" dirty="0"/>
                <a:t>and trade-offs</a:t>
              </a:r>
            </a:p>
            <a:p>
              <a:pPr algn="ctr"/>
              <a:endParaRPr lang="en-US" sz="750" dirty="0"/>
            </a:p>
            <a:p>
              <a:pPr algn="ctr"/>
              <a:r>
                <a:rPr lang="en-US" dirty="0"/>
                <a:t>Implementation plan for adaptation measures</a:t>
              </a:r>
            </a:p>
            <a:p>
              <a:pPr algn="ctr"/>
              <a:endParaRPr lang="en-US" sz="75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18071" y="5365721"/>
            <a:ext cx="361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Pham et al. Climatic Change 2021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2650DE-15B2-4B0C-949A-5344EE833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930" y="5223876"/>
            <a:ext cx="3446039" cy="4428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062207-2018-4AB2-8325-9977121E5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780" y="6191250"/>
            <a:ext cx="4791075" cy="66675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233008A4-6813-450A-96F8-3D3DEE640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" y="5665873"/>
            <a:ext cx="1019268" cy="119212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35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ip_POWER_USER_SEPARATOR_ICONS_transportation_POWER_USER_SEPARATOR_ICONS_transport_POWER_USER_SEPARATOR_ICONS_ocean_POWER_USER_SEPARATOR_ICONS_logistics_POWER_USER_SEPARATOR_ICONS_humanitarian_POWER_USER_SEPARATOR_ICONS_harbor_POWER_USER_SEPARATOR_ICONS_ferry_POWER_USER_SEPARATOR_ICONS_boat_POWER_USER_SEPARATOR_ICONS_wa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ip_POWER_USER_SEPARATOR_ICONS_transportation_POWER_USER_SEPARATOR_ICONS_transport_POWER_USER_SEPARATOR_ICONS_ocean_POWER_USER_SEPARATOR_ICONS_logistics_POWER_USER_SEPARATOR_ICONS_humanitarian_POWER_USER_SEPARATOR_ICONS_harbor_POWER_USER_SEPARATOR_ICONS_ferry_POWER_USER_SEPARATOR_ICONS_boat_POWER_USER_SEPARATOR_ICONS_wat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528</Words>
  <Application>Microsoft Office PowerPoint</Application>
  <PresentationFormat>Widescreen</PresentationFormat>
  <Paragraphs>129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Calibri Light</vt:lpstr>
      <vt:lpstr>Courier New</vt:lpstr>
      <vt:lpstr>Office Theme</vt:lpstr>
      <vt:lpstr>Adaptation to climate change in fisheries</vt:lpstr>
      <vt:lpstr>What is happening in our oceans?</vt:lpstr>
      <vt:lpstr>Example of impacts of climate change on marine environment and marine life</vt:lpstr>
      <vt:lpstr>Potential impacts on fisheries </vt:lpstr>
      <vt:lpstr>What about Iceland?</vt:lpstr>
      <vt:lpstr>ClimeFish Case Studies in 3 sectors</vt:lpstr>
      <vt:lpstr>PowerPoint Presentation</vt:lpstr>
      <vt:lpstr>PowerPoint Presentation</vt:lpstr>
      <vt:lpstr>PowerPoint Presentation</vt:lpstr>
      <vt:lpstr>PowerPoint Presentation</vt:lpstr>
      <vt:lpstr>Examples of adaptation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 to climate change in fisheries</dc:title>
  <dc:creator>Ragnhildur Friðriksdóttir</dc:creator>
  <cp:lastModifiedBy>Ragnhildur Friðriksdóttir</cp:lastModifiedBy>
  <cp:revision>7</cp:revision>
  <dcterms:created xsi:type="dcterms:W3CDTF">2021-06-03T11:12:44Z</dcterms:created>
  <dcterms:modified xsi:type="dcterms:W3CDTF">2021-06-04T10:46:37Z</dcterms:modified>
</cp:coreProperties>
</file>