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859" r:id="rId2"/>
    <p:sldId id="860" r:id="rId3"/>
    <p:sldId id="862" r:id="rId4"/>
    <p:sldId id="865" r:id="rId5"/>
    <p:sldId id="864" r:id="rId6"/>
    <p:sldId id="863" r:id="rId7"/>
    <p:sldId id="861" r:id="rId8"/>
    <p:sldId id="84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A9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157"/>
    <p:restoredTop sz="97791"/>
  </p:normalViewPr>
  <p:slideViewPr>
    <p:cSldViewPr snapToGrid="0" snapToObjects="1">
      <p:cViewPr varScale="1">
        <p:scale>
          <a:sx n="111" d="100"/>
          <a:sy n="111" d="100"/>
        </p:scale>
        <p:origin x="248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33E84-131D-F640-9BB0-4665B42A5AB9}" type="datetimeFigureOut">
              <a:rPr lang="en-US" smtClean="0"/>
              <a:t>5/16/21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60618-B6F7-B74F-BE3F-29B01E7C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39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FEF53-C841-844A-916B-2AB21952B1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D56AFA-E942-A94D-B7D5-A80781716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A0F45-8E7E-5249-BF7E-85C4B22C9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FC9EF-FFFF-9B44-A1C3-883050A82824}" type="datetimeFigureOut">
              <a:rPr lang="en-US" smtClean="0"/>
              <a:t>5/16/21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8612D-5D7A-494F-98EA-EF21D7501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C0684-202D-DA4F-9E97-66714B6C7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CD69-5787-4B4A-9D07-CD048C30286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グループ化 11">
            <a:extLst>
              <a:ext uri="{FF2B5EF4-FFF2-40B4-BE49-F238E27FC236}">
                <a16:creationId xmlns:a16="http://schemas.microsoft.com/office/drawing/2014/main" id="{8EBF9E9E-85F6-2C45-B8B4-5AFC3EF870D0}"/>
              </a:ext>
            </a:extLst>
          </p:cNvPr>
          <p:cNvGrpSpPr/>
          <p:nvPr userDrawn="1"/>
        </p:nvGrpSpPr>
        <p:grpSpPr>
          <a:xfrm>
            <a:off x="310104" y="118134"/>
            <a:ext cx="11571792" cy="817460"/>
            <a:chOff x="310104" y="118134"/>
            <a:chExt cx="11571792" cy="817460"/>
          </a:xfrm>
        </p:grpSpPr>
        <p:pic>
          <p:nvPicPr>
            <p:cNvPr id="8" name="図 12">
              <a:extLst>
                <a:ext uri="{FF2B5EF4-FFF2-40B4-BE49-F238E27FC236}">
                  <a16:creationId xmlns:a16="http://schemas.microsoft.com/office/drawing/2014/main" id="{CC1AE8EC-2339-3E42-B40D-89423B1D9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104" y="118135"/>
              <a:ext cx="1161374" cy="817459"/>
            </a:xfrm>
            <a:prstGeom prst="rect">
              <a:avLst/>
            </a:prstGeom>
          </p:spPr>
        </p:pic>
        <p:pic>
          <p:nvPicPr>
            <p:cNvPr id="9" name="Picture 6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EFB2B2E-D69C-BC4A-87BE-39D918C54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64437" y="118134"/>
              <a:ext cx="817459" cy="8174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6157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AFA10-AFDC-7145-A29B-0A5376B59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478" y="365125"/>
            <a:ext cx="953760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962EF1-18B0-0245-8A66-22793400B8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D3F3C-BA0E-4D41-9C93-3ABD14ADC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FC9EF-FFFF-9B44-A1C3-883050A82824}" type="datetimeFigureOut">
              <a:rPr lang="en-US" smtClean="0"/>
              <a:t>5/16/21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FC0F0-6A4F-FC4A-BE50-F3F581108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17A6E-DFE2-AF4F-B15A-E842D7354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CD69-5787-4B4A-9D07-CD048C30286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グループ化 11">
            <a:extLst>
              <a:ext uri="{FF2B5EF4-FFF2-40B4-BE49-F238E27FC236}">
                <a16:creationId xmlns:a16="http://schemas.microsoft.com/office/drawing/2014/main" id="{7C345AAA-BE14-5A40-BDA5-3C0AE079F467}"/>
              </a:ext>
            </a:extLst>
          </p:cNvPr>
          <p:cNvGrpSpPr/>
          <p:nvPr userDrawn="1"/>
        </p:nvGrpSpPr>
        <p:grpSpPr>
          <a:xfrm>
            <a:off x="310104" y="118134"/>
            <a:ext cx="11571792" cy="817460"/>
            <a:chOff x="310104" y="118134"/>
            <a:chExt cx="11571792" cy="817460"/>
          </a:xfrm>
        </p:grpSpPr>
        <p:pic>
          <p:nvPicPr>
            <p:cNvPr id="8" name="図 12">
              <a:extLst>
                <a:ext uri="{FF2B5EF4-FFF2-40B4-BE49-F238E27FC236}">
                  <a16:creationId xmlns:a16="http://schemas.microsoft.com/office/drawing/2014/main" id="{72BDDAE4-CE74-D54F-A1F5-7E130FD7C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104" y="118135"/>
              <a:ext cx="1161374" cy="817459"/>
            </a:xfrm>
            <a:prstGeom prst="rect">
              <a:avLst/>
            </a:prstGeom>
          </p:spPr>
        </p:pic>
        <p:pic>
          <p:nvPicPr>
            <p:cNvPr id="9" name="Picture 6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4293511-2E21-6444-887C-A5199B305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64437" y="118134"/>
              <a:ext cx="817459" cy="8174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8165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B2F56-AA9C-B945-BC97-A60DAF0B4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478" y="365125"/>
            <a:ext cx="959295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3C11F-13EE-A14F-8B98-93F520330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1B5A9-AC8E-8F41-B6F0-84307ED5A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FC9EF-FFFF-9B44-A1C3-883050A82824}" type="datetimeFigureOut">
              <a:rPr lang="en-US" smtClean="0"/>
              <a:t>5/16/21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A2F58-91D4-9447-AE6D-A7F960A30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B4A5C-5B15-7F4D-9406-AA6FD2819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CD69-5787-4B4A-9D07-CD048C30286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グループ化 11">
            <a:extLst>
              <a:ext uri="{FF2B5EF4-FFF2-40B4-BE49-F238E27FC236}">
                <a16:creationId xmlns:a16="http://schemas.microsoft.com/office/drawing/2014/main" id="{845672EC-8156-DF4B-BFA4-0FA3C0DB1F99}"/>
              </a:ext>
            </a:extLst>
          </p:cNvPr>
          <p:cNvGrpSpPr/>
          <p:nvPr userDrawn="1"/>
        </p:nvGrpSpPr>
        <p:grpSpPr>
          <a:xfrm>
            <a:off x="310104" y="118134"/>
            <a:ext cx="11571792" cy="817460"/>
            <a:chOff x="310104" y="118134"/>
            <a:chExt cx="11571792" cy="817460"/>
          </a:xfrm>
        </p:grpSpPr>
        <p:pic>
          <p:nvPicPr>
            <p:cNvPr id="8" name="図 12">
              <a:extLst>
                <a:ext uri="{FF2B5EF4-FFF2-40B4-BE49-F238E27FC236}">
                  <a16:creationId xmlns:a16="http://schemas.microsoft.com/office/drawing/2014/main" id="{49F6B9EB-2DBB-C94A-9779-6B7275F54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104" y="118135"/>
              <a:ext cx="1161374" cy="817459"/>
            </a:xfrm>
            <a:prstGeom prst="rect">
              <a:avLst/>
            </a:prstGeom>
          </p:spPr>
        </p:pic>
        <p:pic>
          <p:nvPicPr>
            <p:cNvPr id="9" name="Picture 6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FE7C7C0E-0D0D-5243-9ED8-6AC79C870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64437" y="118134"/>
              <a:ext cx="817459" cy="8174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3236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39294-EF8D-BA4E-91B3-19CFEDDAC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4F957-F3BB-7C49-AB53-6B38F75BC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798C7-7C02-834F-BCDF-A122F2980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FC9EF-FFFF-9B44-A1C3-883050A82824}" type="datetimeFigureOut">
              <a:rPr lang="en-US" smtClean="0"/>
              <a:t>5/16/21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5D7CA-3CA5-924D-81C2-5FFB0780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FFE7A-6224-C849-BD65-F2DCC0ADB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CD69-5787-4B4A-9D07-CD048C30286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グループ化 11">
            <a:extLst>
              <a:ext uri="{FF2B5EF4-FFF2-40B4-BE49-F238E27FC236}">
                <a16:creationId xmlns:a16="http://schemas.microsoft.com/office/drawing/2014/main" id="{A4A9041F-C79E-F942-9E15-F1DE839745BC}"/>
              </a:ext>
            </a:extLst>
          </p:cNvPr>
          <p:cNvGrpSpPr/>
          <p:nvPr userDrawn="1"/>
        </p:nvGrpSpPr>
        <p:grpSpPr>
          <a:xfrm>
            <a:off x="310104" y="118134"/>
            <a:ext cx="11571792" cy="817460"/>
            <a:chOff x="310104" y="118134"/>
            <a:chExt cx="11571792" cy="817460"/>
          </a:xfrm>
        </p:grpSpPr>
        <p:pic>
          <p:nvPicPr>
            <p:cNvPr id="8" name="図 12">
              <a:extLst>
                <a:ext uri="{FF2B5EF4-FFF2-40B4-BE49-F238E27FC236}">
                  <a16:creationId xmlns:a16="http://schemas.microsoft.com/office/drawing/2014/main" id="{569ECB82-AAAA-BD4B-999C-12D61D383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104" y="118135"/>
              <a:ext cx="1161374" cy="817459"/>
            </a:xfrm>
            <a:prstGeom prst="rect">
              <a:avLst/>
            </a:prstGeom>
          </p:spPr>
        </p:pic>
        <p:pic>
          <p:nvPicPr>
            <p:cNvPr id="9" name="Picture 6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3255934B-4A28-D04A-B9AB-473CC7F22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64437" y="118134"/>
              <a:ext cx="817459" cy="8174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3793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4222E-11FC-2142-9813-BC0C22531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478" y="365125"/>
            <a:ext cx="959295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4E728-B917-7C40-BCC4-C7CB05455C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B5560F-4CE8-4145-A91B-BD29CF8BC1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0F84B-D724-8F47-A5D8-AAC5D0BA9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FC9EF-FFFF-9B44-A1C3-883050A82824}" type="datetimeFigureOut">
              <a:rPr lang="en-US" smtClean="0"/>
              <a:t>5/16/21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89DA59-ACC9-B444-A9B2-639871E40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603118-757F-744B-AD25-A08E43E50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CD69-5787-4B4A-9D07-CD048C30286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グループ化 11">
            <a:extLst>
              <a:ext uri="{FF2B5EF4-FFF2-40B4-BE49-F238E27FC236}">
                <a16:creationId xmlns:a16="http://schemas.microsoft.com/office/drawing/2014/main" id="{9FB54FCF-D497-524B-8DBD-B4DA012F3BF9}"/>
              </a:ext>
            </a:extLst>
          </p:cNvPr>
          <p:cNvGrpSpPr/>
          <p:nvPr userDrawn="1"/>
        </p:nvGrpSpPr>
        <p:grpSpPr>
          <a:xfrm>
            <a:off x="310104" y="118134"/>
            <a:ext cx="11571792" cy="817460"/>
            <a:chOff x="310104" y="118134"/>
            <a:chExt cx="11571792" cy="817460"/>
          </a:xfrm>
        </p:grpSpPr>
        <p:pic>
          <p:nvPicPr>
            <p:cNvPr id="9" name="図 12">
              <a:extLst>
                <a:ext uri="{FF2B5EF4-FFF2-40B4-BE49-F238E27FC236}">
                  <a16:creationId xmlns:a16="http://schemas.microsoft.com/office/drawing/2014/main" id="{A761FD47-5D1D-9B43-9AC7-535A92C3D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104" y="118135"/>
              <a:ext cx="1161374" cy="817459"/>
            </a:xfrm>
            <a:prstGeom prst="rect">
              <a:avLst/>
            </a:prstGeom>
          </p:spPr>
        </p:pic>
        <p:pic>
          <p:nvPicPr>
            <p:cNvPr id="10" name="Picture 6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814AF564-D20C-B34D-B399-9CF97DAD1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64437" y="118134"/>
              <a:ext cx="817459" cy="8174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2138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42367-0B36-0D4E-B3E2-47C86940D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478" y="365125"/>
            <a:ext cx="959295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490AB3-8147-DE4B-8C10-1C5AACA55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5094CD-9823-5441-B2A8-05845C29F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7406E8-42AB-4D43-AAC8-475521B97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1B566E-CAAD-4149-B0A5-678EB4FEB9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25077B-E0E5-7546-BE3B-226BDE205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FC9EF-FFFF-9B44-A1C3-883050A82824}" type="datetimeFigureOut">
              <a:rPr lang="en-US" smtClean="0"/>
              <a:t>5/16/21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69AB9-5D34-FF4F-830E-D6C69918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2A94CB-E669-B842-BBA9-B5D3CAB23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CD69-5787-4B4A-9D07-CD048C302862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グループ化 11">
            <a:extLst>
              <a:ext uri="{FF2B5EF4-FFF2-40B4-BE49-F238E27FC236}">
                <a16:creationId xmlns:a16="http://schemas.microsoft.com/office/drawing/2014/main" id="{3B333F9A-7CF2-9041-B8D2-0C63BF217C03}"/>
              </a:ext>
            </a:extLst>
          </p:cNvPr>
          <p:cNvGrpSpPr/>
          <p:nvPr userDrawn="1"/>
        </p:nvGrpSpPr>
        <p:grpSpPr>
          <a:xfrm>
            <a:off x="310104" y="118134"/>
            <a:ext cx="11571792" cy="817460"/>
            <a:chOff x="310104" y="118134"/>
            <a:chExt cx="11571792" cy="817460"/>
          </a:xfrm>
        </p:grpSpPr>
        <p:pic>
          <p:nvPicPr>
            <p:cNvPr id="11" name="図 12">
              <a:extLst>
                <a:ext uri="{FF2B5EF4-FFF2-40B4-BE49-F238E27FC236}">
                  <a16:creationId xmlns:a16="http://schemas.microsoft.com/office/drawing/2014/main" id="{3C1376A7-ACF3-7345-B07D-9611A4E5C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104" y="118135"/>
              <a:ext cx="1161374" cy="817459"/>
            </a:xfrm>
            <a:prstGeom prst="rect">
              <a:avLst/>
            </a:prstGeom>
          </p:spPr>
        </p:pic>
        <p:pic>
          <p:nvPicPr>
            <p:cNvPr id="12" name="Picture 6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F467F334-D3ED-0C43-B3B4-DA47F92E6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64437" y="118134"/>
              <a:ext cx="817459" cy="8174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7699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02A37-C305-4349-B979-BA4F305D8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478" y="365125"/>
            <a:ext cx="959295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27BEC5-5593-154E-8D70-5310FEC17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FC9EF-FFFF-9B44-A1C3-883050A82824}" type="datetimeFigureOut">
              <a:rPr lang="en-US" smtClean="0"/>
              <a:t>5/16/21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C2D258-9879-8241-A6C9-0D4D810E7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30D9A6-17E5-A346-A738-0876C854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CD69-5787-4B4A-9D07-CD048C302862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グループ化 11">
            <a:extLst>
              <a:ext uri="{FF2B5EF4-FFF2-40B4-BE49-F238E27FC236}">
                <a16:creationId xmlns:a16="http://schemas.microsoft.com/office/drawing/2014/main" id="{B50E6B6D-76C2-E147-8EC9-8F16B7C7E6FA}"/>
              </a:ext>
            </a:extLst>
          </p:cNvPr>
          <p:cNvGrpSpPr/>
          <p:nvPr userDrawn="1"/>
        </p:nvGrpSpPr>
        <p:grpSpPr>
          <a:xfrm>
            <a:off x="310104" y="118134"/>
            <a:ext cx="11571792" cy="817460"/>
            <a:chOff x="310104" y="118134"/>
            <a:chExt cx="11571792" cy="817460"/>
          </a:xfrm>
        </p:grpSpPr>
        <p:pic>
          <p:nvPicPr>
            <p:cNvPr id="7" name="図 12">
              <a:extLst>
                <a:ext uri="{FF2B5EF4-FFF2-40B4-BE49-F238E27FC236}">
                  <a16:creationId xmlns:a16="http://schemas.microsoft.com/office/drawing/2014/main" id="{1CDAE6A9-5F4B-7841-8CCA-99162A650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104" y="118135"/>
              <a:ext cx="1161374" cy="817459"/>
            </a:xfrm>
            <a:prstGeom prst="rect">
              <a:avLst/>
            </a:prstGeom>
          </p:spPr>
        </p:pic>
        <p:pic>
          <p:nvPicPr>
            <p:cNvPr id="8" name="Picture 6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EAB29315-F6D9-3B41-A4F6-58303B4D6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64437" y="118134"/>
              <a:ext cx="817459" cy="8174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113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031782-FED1-BB40-85D2-6E120A96C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FC9EF-FFFF-9B44-A1C3-883050A82824}" type="datetimeFigureOut">
              <a:rPr lang="en-US" smtClean="0"/>
              <a:t>5/16/21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D2E2B5-D0AF-B148-AA6B-FBA99874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B57BB-2533-B647-BD13-E5BB71C20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CD69-5787-4B4A-9D07-CD048C302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55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B57B1-9B36-4848-91C5-084A20E86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086" y="457200"/>
            <a:ext cx="36689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E8C30-5AB3-6C4E-97E0-D76992B42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62046-2E07-E44C-A7E5-37CCFA58B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184F4D-43F5-764D-871B-02A0992F4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FC9EF-FFFF-9B44-A1C3-883050A82824}" type="datetimeFigureOut">
              <a:rPr lang="en-US" smtClean="0"/>
              <a:t>5/16/21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B0EEE-2399-2840-B237-F964BF6F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985223-DCB6-FE4E-B69D-8D5703515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CD69-5787-4B4A-9D07-CD048C30286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グループ化 11">
            <a:extLst>
              <a:ext uri="{FF2B5EF4-FFF2-40B4-BE49-F238E27FC236}">
                <a16:creationId xmlns:a16="http://schemas.microsoft.com/office/drawing/2014/main" id="{E9DE382E-50E1-8146-963C-6E03A8799C13}"/>
              </a:ext>
            </a:extLst>
          </p:cNvPr>
          <p:cNvGrpSpPr/>
          <p:nvPr userDrawn="1"/>
        </p:nvGrpSpPr>
        <p:grpSpPr>
          <a:xfrm>
            <a:off x="310104" y="118134"/>
            <a:ext cx="11571792" cy="817460"/>
            <a:chOff x="310104" y="118134"/>
            <a:chExt cx="11571792" cy="817460"/>
          </a:xfrm>
        </p:grpSpPr>
        <p:pic>
          <p:nvPicPr>
            <p:cNvPr id="9" name="図 12">
              <a:extLst>
                <a:ext uri="{FF2B5EF4-FFF2-40B4-BE49-F238E27FC236}">
                  <a16:creationId xmlns:a16="http://schemas.microsoft.com/office/drawing/2014/main" id="{4736F247-F010-D448-883E-8D89B224D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104" y="118135"/>
              <a:ext cx="1161374" cy="817459"/>
            </a:xfrm>
            <a:prstGeom prst="rect">
              <a:avLst/>
            </a:prstGeom>
          </p:spPr>
        </p:pic>
        <p:pic>
          <p:nvPicPr>
            <p:cNvPr id="10" name="Picture 6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43F263EF-98D1-A14F-A222-126E1627F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64437" y="118134"/>
              <a:ext cx="817459" cy="8174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9795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0070C-71ED-9C41-AA92-1DB51E91F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286" y="457200"/>
            <a:ext cx="37197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E8A55E-A3A7-754D-80F8-BF38175525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087D4C-3EEA-8E4B-98C8-4025FB286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47C258-9A76-374B-A094-55B19F524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FC9EF-FFFF-9B44-A1C3-883050A82824}" type="datetimeFigureOut">
              <a:rPr lang="en-US" smtClean="0"/>
              <a:t>5/16/21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42BF6F-CC93-5B43-A283-DCDF1F29C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D30D82-B465-304E-96FE-F49927498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CD69-5787-4B4A-9D07-CD048C30286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グループ化 11">
            <a:extLst>
              <a:ext uri="{FF2B5EF4-FFF2-40B4-BE49-F238E27FC236}">
                <a16:creationId xmlns:a16="http://schemas.microsoft.com/office/drawing/2014/main" id="{0F938D3C-39A8-6243-BB0C-86A1D69B3344}"/>
              </a:ext>
            </a:extLst>
          </p:cNvPr>
          <p:cNvGrpSpPr/>
          <p:nvPr userDrawn="1"/>
        </p:nvGrpSpPr>
        <p:grpSpPr>
          <a:xfrm>
            <a:off x="310104" y="118134"/>
            <a:ext cx="11571792" cy="817460"/>
            <a:chOff x="310104" y="118134"/>
            <a:chExt cx="11571792" cy="817460"/>
          </a:xfrm>
        </p:grpSpPr>
        <p:pic>
          <p:nvPicPr>
            <p:cNvPr id="9" name="図 12">
              <a:extLst>
                <a:ext uri="{FF2B5EF4-FFF2-40B4-BE49-F238E27FC236}">
                  <a16:creationId xmlns:a16="http://schemas.microsoft.com/office/drawing/2014/main" id="{2065ED2B-B6A9-814D-9E02-2D3B5D23E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104" y="118135"/>
              <a:ext cx="1161374" cy="817459"/>
            </a:xfrm>
            <a:prstGeom prst="rect">
              <a:avLst/>
            </a:prstGeom>
          </p:spPr>
        </p:pic>
        <p:pic>
          <p:nvPicPr>
            <p:cNvPr id="10" name="Picture 6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3B87F1D3-C7C1-F141-9C97-85DDC33EC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64437" y="118134"/>
              <a:ext cx="817459" cy="8174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8202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7067BC-4C01-034A-B6C9-16556ADBE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839" y="362506"/>
            <a:ext cx="98823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22217-A19B-3C48-9DEF-54FB7BA11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3BE18-72C7-CB49-B6A8-6A4389954F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FC9EF-FFFF-9B44-A1C3-883050A82824}" type="datetimeFigureOut">
              <a:rPr lang="en-US" smtClean="0"/>
              <a:t>5/16/21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55712-251C-1840-9116-AA257233F2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7DEAC-9FBA-AD40-8107-F610EBDA3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BCD69-5787-4B4A-9D07-CD048C30286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グループ化 11">
            <a:extLst>
              <a:ext uri="{FF2B5EF4-FFF2-40B4-BE49-F238E27FC236}">
                <a16:creationId xmlns:a16="http://schemas.microsoft.com/office/drawing/2014/main" id="{054FEF71-38BE-7446-A5E0-83CAF98C2C29}"/>
              </a:ext>
            </a:extLst>
          </p:cNvPr>
          <p:cNvGrpSpPr/>
          <p:nvPr userDrawn="1"/>
        </p:nvGrpSpPr>
        <p:grpSpPr>
          <a:xfrm>
            <a:off x="310104" y="118134"/>
            <a:ext cx="11571792" cy="817460"/>
            <a:chOff x="310104" y="118134"/>
            <a:chExt cx="11571792" cy="817460"/>
          </a:xfrm>
        </p:grpSpPr>
        <p:pic>
          <p:nvPicPr>
            <p:cNvPr id="8" name="図 12">
              <a:extLst>
                <a:ext uri="{FF2B5EF4-FFF2-40B4-BE49-F238E27FC236}">
                  <a16:creationId xmlns:a16="http://schemas.microsoft.com/office/drawing/2014/main" id="{35CFAF41-A0AA-DA43-94D6-72EBE77B9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104" y="118135"/>
              <a:ext cx="1161374" cy="817459"/>
            </a:xfrm>
            <a:prstGeom prst="rect">
              <a:avLst/>
            </a:prstGeom>
          </p:spPr>
        </p:pic>
        <p:pic>
          <p:nvPicPr>
            <p:cNvPr id="9" name="Picture 6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D086165D-6758-4743-A7F0-B2267B7DA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64437" y="118134"/>
              <a:ext cx="817459" cy="8174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7660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hyperlink" Target="http://www.charter-arctic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4.jpg"/><Relationship Id="rId7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.png"/><Relationship Id="rId7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D76D6F7-BA42-E24D-B4FD-66FE7BEA8C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8082" y="98589"/>
            <a:ext cx="9091449" cy="2297770"/>
          </a:xfrm>
          <a:solidFill>
            <a:srgbClr val="41A9C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r>
              <a:rPr lang="en-US" sz="5400" b="1" dirty="0"/>
              <a:t>Climate Adaptation Issues in Arctic Russia: Rain-on-Snow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B34DEF-62C7-3C40-8864-1B103885B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287" y="1098825"/>
            <a:ext cx="943285" cy="918130"/>
          </a:xfrm>
          <a:prstGeom prst="rect">
            <a:avLst/>
          </a:prstGeom>
        </p:spPr>
      </p:pic>
      <p:pic>
        <p:nvPicPr>
          <p:cNvPr id="7" name="Picture 6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B79F0A50-B4EB-2B4C-A69B-358232B79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96359"/>
            <a:ext cx="12192000" cy="8128000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4EADFA00-35BC-644C-9099-C6B23A521CB3}"/>
              </a:ext>
            </a:extLst>
          </p:cNvPr>
          <p:cNvSpPr txBox="1">
            <a:spLocks/>
          </p:cNvSpPr>
          <p:nvPr/>
        </p:nvSpPr>
        <p:spPr>
          <a:xfrm>
            <a:off x="2744133" y="2610224"/>
            <a:ext cx="7014722" cy="1492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/>
              <a:t>Prof. Bruce C. Forbes</a:t>
            </a:r>
          </a:p>
          <a:p>
            <a:r>
              <a:rPr lang="en-US" dirty="0"/>
              <a:t>Arctic Centre, University of Lapland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D0807A-D8ED-E441-AE1C-83EE36445CD6}"/>
              </a:ext>
            </a:extLst>
          </p:cNvPr>
          <p:cNvSpPr txBox="1"/>
          <p:nvPr/>
        </p:nvSpPr>
        <p:spPr>
          <a:xfrm>
            <a:off x="5908639" y="6488668"/>
            <a:ext cx="6411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Tundra Nenets migration, Yamal, West Siberia. Photo: B.C. Forbes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47DB746-4693-7149-A3AF-020268A2E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" y="45830"/>
            <a:ext cx="1602560" cy="8836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694A0E-8D49-FE4C-9B3C-0B0107139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9531" y="135413"/>
            <a:ext cx="1471359" cy="773710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C980A4-1F0F-BD4A-89B4-539E6A50BD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146" y="989219"/>
            <a:ext cx="1027180" cy="1137342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431422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49">
            <a:extLst>
              <a:ext uri="{FF2B5EF4-FFF2-40B4-BE49-F238E27FC236}">
                <a16:creationId xmlns:a16="http://schemas.microsoft.com/office/drawing/2014/main" id="{82FEFB5E-D2D6-4542-9191-E833B049D0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70" y="1250938"/>
            <a:ext cx="3836860" cy="4796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0AE654-F4A1-1244-8D62-CEC9CF84D193}"/>
              </a:ext>
            </a:extLst>
          </p:cNvPr>
          <p:cNvSpPr txBox="1"/>
          <p:nvPr/>
        </p:nvSpPr>
        <p:spPr>
          <a:xfrm>
            <a:off x="118741" y="1940895"/>
            <a:ext cx="431196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/>
              <a:t>CHARTER wants to advance the capacity of Arctic communities to adapt to climate and biodiversity changes. CHARTER has three main aims:</a:t>
            </a:r>
          </a:p>
          <a:p>
            <a:pPr algn="just"/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Better understand past and ongoing responses of Arctic terrestrial social-ecological systems to changes in biodiversity, snow and ice cover across decades and centuries</a:t>
            </a:r>
          </a:p>
          <a:p>
            <a:pPr algn="just"/>
            <a:endParaRPr lang="en-GB" sz="1600" dirty="0"/>
          </a:p>
          <a:p>
            <a:pPr marL="285750" indent="-285750" algn="just">
              <a:buFont typeface="Arial"/>
              <a:buChar char="•"/>
            </a:pPr>
            <a:r>
              <a:rPr lang="en-GB" sz="1600" dirty="0"/>
              <a:t>Simulate future effects of social-ecological changes for indigenous and local communities and traditional livelihoods out to 2050</a:t>
            </a:r>
          </a:p>
          <a:p>
            <a:pPr algn="just"/>
            <a:endParaRPr lang="en-GB" sz="1600" dirty="0"/>
          </a:p>
          <a:p>
            <a:pPr marL="285750" indent="-285750" algn="just">
              <a:buFont typeface="Arial"/>
              <a:buChar char="•"/>
            </a:pPr>
            <a:r>
              <a:rPr lang="en-GB" sz="1600" dirty="0"/>
              <a:t>Work with Arctic communities to co-develop strategies and policy pathways for livelihoods such as reindeer herding, hunting and fishing</a:t>
            </a:r>
          </a:p>
          <a:p>
            <a:pPr marL="285750" indent="-285750" algn="just">
              <a:buFont typeface="Arial"/>
              <a:buChar char="•"/>
            </a:pPr>
            <a:endParaRPr lang="en-GB" dirty="0"/>
          </a:p>
          <a:p>
            <a:pPr algn="just"/>
            <a:endParaRPr lang="en-GB" dirty="0"/>
          </a:p>
        </p:txBody>
      </p:sp>
      <p:grpSp>
        <p:nvGrpSpPr>
          <p:cNvPr id="8" name="Gruppieren 13">
            <a:extLst>
              <a:ext uri="{FF2B5EF4-FFF2-40B4-BE49-F238E27FC236}">
                <a16:creationId xmlns:a16="http://schemas.microsoft.com/office/drawing/2014/main" id="{0211A39F-91B0-914C-9596-40F7B0396EEC}"/>
              </a:ext>
            </a:extLst>
          </p:cNvPr>
          <p:cNvGrpSpPr/>
          <p:nvPr/>
        </p:nvGrpSpPr>
        <p:grpSpPr>
          <a:xfrm>
            <a:off x="7908515" y="1038978"/>
            <a:ext cx="4232886" cy="5819023"/>
            <a:chOff x="7685515" y="893931"/>
            <a:chExt cx="4506486" cy="6229931"/>
          </a:xfrm>
        </p:grpSpPr>
        <p:sp>
          <p:nvSpPr>
            <p:cNvPr id="9" name="Rechteck 14">
              <a:extLst>
                <a:ext uri="{FF2B5EF4-FFF2-40B4-BE49-F238E27FC236}">
                  <a16:creationId xmlns:a16="http://schemas.microsoft.com/office/drawing/2014/main" id="{72624607-FDC5-684F-910D-439DA36BF854}"/>
                </a:ext>
              </a:extLst>
            </p:cNvPr>
            <p:cNvSpPr/>
            <p:nvPr/>
          </p:nvSpPr>
          <p:spPr>
            <a:xfrm>
              <a:off x="7685515" y="893931"/>
              <a:ext cx="4506486" cy="6229931"/>
            </a:xfrm>
            <a:prstGeom prst="rect">
              <a:avLst/>
            </a:prstGeom>
            <a:solidFill>
              <a:srgbClr val="419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Grafik 15">
              <a:extLst>
                <a:ext uri="{FF2B5EF4-FFF2-40B4-BE49-F238E27FC236}">
                  <a16:creationId xmlns:a16="http://schemas.microsoft.com/office/drawing/2014/main" id="{F6015206-4559-744E-AAE3-C191BEF2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6119" y="6306910"/>
              <a:ext cx="1037517" cy="69197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sp>
        <p:nvSpPr>
          <p:cNvPr id="11" name="Textfeld 59">
            <a:extLst>
              <a:ext uri="{FF2B5EF4-FFF2-40B4-BE49-F238E27FC236}">
                <a16:creationId xmlns:a16="http://schemas.microsoft.com/office/drawing/2014/main" id="{CCCD8BCC-FE37-A04E-8A4B-D6907E1584F9}"/>
              </a:ext>
            </a:extLst>
          </p:cNvPr>
          <p:cNvSpPr txBox="1"/>
          <p:nvPr/>
        </p:nvSpPr>
        <p:spPr>
          <a:xfrm>
            <a:off x="8230482" y="1250938"/>
            <a:ext cx="3613856" cy="471520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Consortium</a:t>
            </a:r>
            <a:b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European countries (+ Russia, China)</a:t>
            </a:r>
          </a:p>
          <a:p>
            <a:pPr>
              <a:lnSpc>
                <a:spcPct val="150000"/>
              </a:lnSpc>
              <a:defRPr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Research Institutions</a:t>
            </a:r>
          </a:p>
          <a:p>
            <a:pPr>
              <a:lnSpc>
                <a:spcPct val="150000"/>
              </a:lnSpc>
              <a:defRPr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Work Packages</a:t>
            </a:r>
            <a:br>
              <a:rPr lang="en-GB" sz="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Coordinator </a:t>
            </a:r>
          </a:p>
          <a:p>
            <a:pPr>
              <a:lnSpc>
                <a:spcPct val="150000"/>
              </a:lnSpc>
              <a:defRPr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Centre</a:t>
            </a:r>
          </a:p>
          <a:p>
            <a:pPr>
              <a:lnSpc>
                <a:spcPct val="150000"/>
              </a:lnSpc>
              <a:defRPr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Lapland</a:t>
            </a:r>
          </a:p>
          <a:p>
            <a:pPr>
              <a:lnSpc>
                <a:spcPct val="150000"/>
              </a:lnSpc>
              <a:defRPr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Finland</a:t>
            </a:r>
            <a:b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 </a:t>
            </a:r>
            <a:b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08.2020 – 07.2024</a:t>
            </a:r>
          </a:p>
          <a:p>
            <a:pPr>
              <a:lnSpc>
                <a:spcPct val="150000"/>
              </a:lnSpc>
              <a:defRPr/>
            </a:pPr>
            <a:br>
              <a:rPr lang="en-GB" sz="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</a:t>
            </a:r>
            <a:b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5.9 M Euro</a:t>
            </a:r>
          </a:p>
        </p:txBody>
      </p:sp>
      <p:sp>
        <p:nvSpPr>
          <p:cNvPr id="13" name="Textfeld 1">
            <a:extLst>
              <a:ext uri="{FF2B5EF4-FFF2-40B4-BE49-F238E27FC236}">
                <a16:creationId xmlns:a16="http://schemas.microsoft.com/office/drawing/2014/main" id="{70A0BE9B-8E39-9F45-92A4-00A8AC1311B9}"/>
              </a:ext>
            </a:extLst>
          </p:cNvPr>
          <p:cNvSpPr txBox="1"/>
          <p:nvPr/>
        </p:nvSpPr>
        <p:spPr>
          <a:xfrm>
            <a:off x="9075591" y="6094933"/>
            <a:ext cx="3004346" cy="646331"/>
          </a:xfrm>
          <a:prstGeom prst="rect">
            <a:avLst/>
          </a:prstGeom>
          <a:solidFill>
            <a:srgbClr val="F7C608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b="1" dirty="0">
                <a:solidFill>
                  <a:srgbClr val="013299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www.charter-arctic.org</a:t>
            </a:r>
            <a:endParaRPr lang="de-DE" b="1" dirty="0">
              <a:solidFill>
                <a:srgbClr val="0132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IE" b="1" dirty="0">
                <a:solidFill>
                  <a:srgbClr val="0132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IE" b="1" dirty="0" err="1">
                <a:solidFill>
                  <a:srgbClr val="0132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CharterArctic</a:t>
            </a:r>
            <a:endParaRPr lang="de-DE" b="1" dirty="0">
              <a:solidFill>
                <a:srgbClr val="0132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picture containing outdoor, shore, sandy&#10;&#10;Description automatically generated">
            <a:extLst>
              <a:ext uri="{FF2B5EF4-FFF2-40B4-BE49-F238E27FC236}">
                <a16:creationId xmlns:a16="http://schemas.microsoft.com/office/drawing/2014/main" id="{CF70E680-C49F-DF43-B6AC-033F70417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2168" y="1342615"/>
            <a:ext cx="3274976" cy="4912464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FD5FE882-9760-3240-B26B-EC3EE79DD4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2" y="45830"/>
            <a:ext cx="1602560" cy="8836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943CD4-9FAE-0D4F-B3AB-01C0D87562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8842" y="90297"/>
            <a:ext cx="1602559" cy="842701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648B8AD-075D-8742-850C-F9F907B13575}"/>
              </a:ext>
            </a:extLst>
          </p:cNvPr>
          <p:cNvSpPr txBox="1"/>
          <p:nvPr/>
        </p:nvSpPr>
        <p:spPr>
          <a:xfrm>
            <a:off x="6053488" y="5916525"/>
            <a:ext cx="1744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a typeface="Times" charset="0"/>
                <a:cs typeface="Times" charset="0"/>
              </a:rPr>
              <a:t>Photo: B.C. Forbes</a:t>
            </a:r>
          </a:p>
        </p:txBody>
      </p:sp>
    </p:spTree>
    <p:extLst>
      <p:ext uri="{BB962C8B-B14F-4D97-AF65-F5344CB8AC3E}">
        <p14:creationId xmlns:p14="http://schemas.microsoft.com/office/powerpoint/2010/main" val="452153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0168-A12F-F445-A9F6-331402C33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164" y="514372"/>
            <a:ext cx="9955129" cy="1325563"/>
          </a:xfrm>
        </p:spPr>
        <p:txBody>
          <a:bodyPr/>
          <a:lstStyle/>
          <a:p>
            <a:r>
              <a:rPr lang="en-GB" b="1" dirty="0"/>
              <a:t>CHARTER partners, regions and datasets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7010C4-36D3-D441-B51D-DE981CBE0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666" y="1638755"/>
            <a:ext cx="5682133" cy="32722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123EAD-DD90-B94C-8A62-78A1C13B2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690688"/>
            <a:ext cx="5024650" cy="4730654"/>
          </a:xfrm>
          <a:prstGeom prst="rect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9350B3-B453-6F4C-BCA6-92DAFC6F30F8}"/>
              </a:ext>
            </a:extLst>
          </p:cNvPr>
          <p:cNvSpPr txBox="1"/>
          <p:nvPr/>
        </p:nvSpPr>
        <p:spPr>
          <a:xfrm>
            <a:off x="221750" y="2320771"/>
            <a:ext cx="4013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b="1" i="1" dirty="0" err="1"/>
              <a:t>The</a:t>
            </a:r>
            <a:r>
              <a:rPr lang="fi-FI" sz="2800" b="1" i="1" dirty="0"/>
              <a:t> CHARTER</a:t>
            </a:r>
          </a:p>
          <a:p>
            <a:pPr algn="ctr"/>
            <a:r>
              <a:rPr lang="fi-FI" sz="2800" b="1" i="1" dirty="0" err="1"/>
              <a:t>consortium</a:t>
            </a:r>
            <a:r>
              <a:rPr lang="fi-FI" sz="2800" b="1" i="1" dirty="0"/>
              <a:t>  </a:t>
            </a:r>
            <a:endParaRPr lang="fi-FI" sz="2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964D3B0-4B57-3249-A6A0-DA6CC5CE42CC}"/>
              </a:ext>
            </a:extLst>
          </p:cNvPr>
          <p:cNvSpPr txBox="1">
            <a:spLocks/>
          </p:cNvSpPr>
          <p:nvPr/>
        </p:nvSpPr>
        <p:spPr>
          <a:xfrm>
            <a:off x="6187318" y="5053672"/>
            <a:ext cx="5412828" cy="13747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i="1" dirty="0">
                <a:latin typeface="+mn-lt"/>
              </a:rPr>
              <a:t>Reindeer herding areas (in white) comprise the core study region of CHARTER.  Focal sub-regions are highlighted (in red). Green dots mark CHARTER field study sites.</a:t>
            </a:r>
            <a:br>
              <a:rPr lang="en-GB" sz="2000" b="1" i="1" dirty="0">
                <a:latin typeface="+mn-lt"/>
              </a:rPr>
            </a:br>
            <a:r>
              <a:rPr lang="en-GB" sz="2000" i="1" dirty="0">
                <a:latin typeface="+mn-lt"/>
              </a:rPr>
              <a:t> </a:t>
            </a:r>
            <a:br>
              <a:rPr lang="en-GB" sz="2000" i="1" dirty="0">
                <a:latin typeface="+mn-lt"/>
              </a:rPr>
            </a:br>
            <a:endParaRPr lang="en-GB" sz="2000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786A5D-7DDB-CB4B-95DE-3430CD3BD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797" y="1598469"/>
            <a:ext cx="5866002" cy="4915092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A2F93D0-9AC0-B840-91FB-B48F81673F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2" y="45830"/>
            <a:ext cx="1602560" cy="8836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48D72F-807F-D840-B737-4D15EB4FF8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2711" y="5167312"/>
            <a:ext cx="1027180" cy="1137342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E82EF-BA83-BA4B-8301-8B14EE2EC6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8842" y="90297"/>
            <a:ext cx="1602559" cy="842701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1109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069FCE-31C2-C74A-B81C-33CF345D24E7}"/>
              </a:ext>
            </a:extLst>
          </p:cNvPr>
          <p:cNvSpPr txBox="1">
            <a:spLocks/>
          </p:cNvSpPr>
          <p:nvPr/>
        </p:nvSpPr>
        <p:spPr>
          <a:xfrm>
            <a:off x="1238833" y="45830"/>
            <a:ext cx="4896092" cy="1499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>
                <a:latin typeface="+mn-lt"/>
              </a:rPr>
              <a:t>CHARTER aims at integrating </a:t>
            </a:r>
          </a:p>
          <a:p>
            <a:pPr algn="ctr"/>
            <a:r>
              <a:rPr lang="en-GB" sz="2000" dirty="0">
                <a:latin typeface="+mn-lt"/>
              </a:rPr>
              <a:t>knowledge across multiple time and </a:t>
            </a:r>
          </a:p>
          <a:p>
            <a:pPr algn="ctr"/>
            <a:r>
              <a:rPr lang="en-GB" sz="2000" dirty="0">
                <a:latin typeface="+mn-lt"/>
              </a:rPr>
              <a:t>spatial scales (local to circumpolar and </a:t>
            </a:r>
          </a:p>
          <a:p>
            <a:pPr algn="ctr"/>
            <a:r>
              <a:rPr lang="en-GB" sz="2000" dirty="0">
                <a:latin typeface="+mn-lt"/>
              </a:rPr>
              <a:t>late Holocene out to 2050).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930FE-1045-C04A-A3E7-C8847D17D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566" y="5673112"/>
            <a:ext cx="943285" cy="918130"/>
          </a:xfrm>
          <a:prstGeom prst="rect">
            <a:avLst/>
          </a:prstGeom>
        </p:spPr>
      </p:pic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D5913A53-A712-2C42-A348-4EDA0FBFB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675" y="0"/>
            <a:ext cx="4770783" cy="68580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B26101-2AD4-034E-A1C3-9D82C407F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77" y="5641298"/>
            <a:ext cx="901118" cy="99776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0D270EF5-7996-3E46-8058-C597C844F9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2" y="45830"/>
            <a:ext cx="1602560" cy="8836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82DDFD-E497-A841-9BE2-F15239F5F6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7608" y="144557"/>
            <a:ext cx="1492692" cy="784928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</p:pic>
      <p:pic>
        <p:nvPicPr>
          <p:cNvPr id="12" name="Picture 11" descr="Roma Serotetto.jpg">
            <a:extLst>
              <a:ext uri="{FF2B5EF4-FFF2-40B4-BE49-F238E27FC236}">
                <a16:creationId xmlns:a16="http://schemas.microsoft.com/office/drawing/2014/main" id="{71727AF9-4C28-1E4F-B4D5-4BB928FDA4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703" y="4363656"/>
            <a:ext cx="3264685" cy="24485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13CF5B-7418-7C49-9505-66C5D1359CCE}"/>
              </a:ext>
            </a:extLst>
          </p:cNvPr>
          <p:cNvSpPr txBox="1"/>
          <p:nvPr/>
        </p:nvSpPr>
        <p:spPr>
          <a:xfrm>
            <a:off x="3403466" y="6535171"/>
            <a:ext cx="13791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0001"/>
                </a:solidFill>
                <a:ea typeface="Times" charset="0"/>
                <a:cs typeface="Times" charset="0"/>
              </a:rPr>
              <a:t>Photo: R. </a:t>
            </a:r>
            <a:r>
              <a:rPr lang="en-US" sz="1200" dirty="0" err="1">
                <a:solidFill>
                  <a:srgbClr val="030001"/>
                </a:solidFill>
                <a:ea typeface="Times" charset="0"/>
                <a:cs typeface="Times" charset="0"/>
              </a:rPr>
              <a:t>Serotetto</a:t>
            </a:r>
            <a:endParaRPr lang="en-US" sz="1200" dirty="0">
              <a:solidFill>
                <a:srgbClr val="030001"/>
              </a:solidFill>
              <a:ea typeface="Times" charset="0"/>
              <a:cs typeface="Times" charset="0"/>
            </a:endParaRPr>
          </a:p>
        </p:txBody>
      </p:sp>
      <p:pic>
        <p:nvPicPr>
          <p:cNvPr id="14" name="Picture 13" descr="kaba_concentration (crop).jpg">
            <a:extLst>
              <a:ext uri="{FF2B5EF4-FFF2-40B4-BE49-F238E27FC236}">
                <a16:creationId xmlns:a16="http://schemas.microsoft.com/office/drawing/2014/main" id="{7C3BE686-FF9E-604E-923D-42EFE8CD84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62" y="1428009"/>
            <a:ext cx="4463430" cy="282380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D9E3FCF-7C4F-924D-B02C-9B9ECB3DAE27}"/>
              </a:ext>
            </a:extLst>
          </p:cNvPr>
          <p:cNvSpPr/>
          <p:nvPr/>
        </p:nvSpPr>
        <p:spPr>
          <a:xfrm>
            <a:off x="2219951" y="3104297"/>
            <a:ext cx="265674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50" dirty="0">
                <a:ea typeface="Times" charset="0"/>
                <a:cs typeface="Times" charset="0"/>
              </a:rPr>
              <a:t>Forbes, B.C. et al. (2016) </a:t>
            </a:r>
            <a:r>
              <a:rPr lang="fi-FI" sz="1050" i="1" dirty="0" err="1">
                <a:ea typeface="Times" charset="0"/>
                <a:cs typeface="Times" charset="0"/>
              </a:rPr>
              <a:t>Biology</a:t>
            </a:r>
            <a:r>
              <a:rPr lang="fi-FI" sz="1050" i="1" dirty="0">
                <a:ea typeface="Times" charset="0"/>
                <a:cs typeface="Times" charset="0"/>
              </a:rPr>
              <a:t> </a:t>
            </a:r>
            <a:r>
              <a:rPr lang="fi-FI" sz="1050" i="1" dirty="0" err="1">
                <a:ea typeface="Times" charset="0"/>
                <a:cs typeface="Times" charset="0"/>
              </a:rPr>
              <a:t>Letters</a:t>
            </a:r>
            <a:endParaRPr lang="fi-FI" sz="1050" dirty="0">
              <a:ea typeface="Times" charset="0"/>
              <a:cs typeface="Times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040198-35AC-2546-BCD4-D42F4E6507AE}"/>
              </a:ext>
            </a:extLst>
          </p:cNvPr>
          <p:cNvSpPr/>
          <p:nvPr/>
        </p:nvSpPr>
        <p:spPr>
          <a:xfrm>
            <a:off x="8664361" y="6611383"/>
            <a:ext cx="202393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50" dirty="0" err="1">
                <a:ea typeface="Times" charset="0"/>
                <a:cs typeface="Times" charset="0"/>
              </a:rPr>
              <a:t>Serreze</a:t>
            </a:r>
            <a:r>
              <a:rPr lang="fi-FI" sz="1050" dirty="0">
                <a:ea typeface="Times" charset="0"/>
                <a:cs typeface="Times" charset="0"/>
              </a:rPr>
              <a:t> et al. (</a:t>
            </a:r>
            <a:r>
              <a:rPr lang="fi-FI" sz="1050" dirty="0" err="1">
                <a:ea typeface="Times" charset="0"/>
                <a:cs typeface="Times" charset="0"/>
              </a:rPr>
              <a:t>submitted</a:t>
            </a:r>
            <a:r>
              <a:rPr lang="fi-FI" sz="1050" dirty="0">
                <a:ea typeface="Times" charset="0"/>
                <a:cs typeface="Times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07149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2CA27-996D-3D48-84D8-BD6F92C91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540" y="385578"/>
            <a:ext cx="9685325" cy="1698121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b="1" dirty="0"/>
              <a:t>The “overgrazing” narrative in both northern Fennoscandia and Russia overrides urgently needed</a:t>
            </a:r>
            <a:br>
              <a:rPr lang="en-GB" sz="3600" b="1" dirty="0"/>
            </a:br>
            <a:r>
              <a:rPr lang="en-GB" sz="3600" b="1" dirty="0"/>
              <a:t>discussion of biodiversity, climate change and adaptation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27ECC6-1549-6140-8FC0-69008EB0E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293" y="2881445"/>
            <a:ext cx="6264278" cy="3223158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C3AA9E-A976-C241-8CDF-17B0B7C975D8}"/>
              </a:ext>
            </a:extLst>
          </p:cNvPr>
          <p:cNvSpPr txBox="1"/>
          <p:nvPr/>
        </p:nvSpPr>
        <p:spPr>
          <a:xfrm>
            <a:off x="5579765" y="3264442"/>
            <a:ext cx="51476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" charset="0"/>
                <a:ea typeface="Times" charset="0"/>
                <a:cs typeface="Times" charset="0"/>
              </a:rPr>
              <a:t>(Reindeer factory farming is an environmental risk)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FCA828-6AA4-D24D-87EC-15552EEDB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278" y="5611158"/>
            <a:ext cx="3256415" cy="3550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45B174-B447-9F44-AB57-C8E0131394F0}"/>
              </a:ext>
            </a:extLst>
          </p:cNvPr>
          <p:cNvSpPr txBox="1"/>
          <p:nvPr/>
        </p:nvSpPr>
        <p:spPr>
          <a:xfrm>
            <a:off x="11089865" y="1474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3EFC58-58A0-3E44-979F-380474A38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29" y="2446902"/>
            <a:ext cx="4820789" cy="422107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76ABF4-7FB2-1042-A275-235436C73D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89" y="6104603"/>
            <a:ext cx="2298577" cy="493445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F2B52AE9-863E-134F-B77F-AD590AEC99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817" y="114660"/>
            <a:ext cx="1602560" cy="8836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CF3A7D-66D0-DF48-96D7-9F158D8405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2824" y="141979"/>
            <a:ext cx="1471359" cy="773710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DAEAB6-7E4B-C745-9E7B-44D4BAE782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222" y="1038339"/>
            <a:ext cx="822595" cy="910815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DCAC71-CBC9-314D-BA8A-7D5CEE8F43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603" y="1094414"/>
            <a:ext cx="943285" cy="91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89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D3409-8D89-154C-998D-97296E1EE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327" y="-12060"/>
            <a:ext cx="9623559" cy="956629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Partnerships with EU and US-funded projects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DCA2FE-9AE0-E946-B6D0-29C0FB628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27" y="3917064"/>
            <a:ext cx="7228714" cy="2802436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C4CE79-20D6-E249-A075-E03740AD8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35" y="1456639"/>
            <a:ext cx="3159114" cy="166121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D4BA44-5201-3D4D-B151-BF7D4E3AFFA8}"/>
              </a:ext>
            </a:extLst>
          </p:cNvPr>
          <p:cNvSpPr txBox="1"/>
          <p:nvPr/>
        </p:nvSpPr>
        <p:spPr>
          <a:xfrm>
            <a:off x="495002" y="3228023"/>
            <a:ext cx="3176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https://</a:t>
            </a:r>
            <a:r>
              <a:rPr lang="en-GB" b="1" dirty="0" err="1">
                <a:solidFill>
                  <a:srgbClr val="002060"/>
                </a:solidFill>
              </a:rPr>
              <a:t>nsidc.org</a:t>
            </a:r>
            <a:r>
              <a:rPr lang="en-GB" b="1" dirty="0">
                <a:solidFill>
                  <a:srgbClr val="002060"/>
                </a:solidFill>
              </a:rPr>
              <a:t>/rain-on-snow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211B82-55FC-E548-B5B5-680A65686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090" y="1117416"/>
            <a:ext cx="3392756" cy="250480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Text Box 1036">
            <a:extLst>
              <a:ext uri="{FF2B5EF4-FFF2-40B4-BE49-F238E27FC236}">
                <a16:creationId xmlns:a16="http://schemas.microsoft.com/office/drawing/2014/main" id="{3C32CC9C-44FE-7247-A002-DFE658373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3090" y="3314447"/>
            <a:ext cx="233071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Photo: Florian </a:t>
            </a:r>
            <a:r>
              <a:rPr lang="en-US" sz="1400" b="1" dirty="0" err="1">
                <a:solidFill>
                  <a:schemeClr val="bg1"/>
                </a:solidFill>
              </a:rPr>
              <a:t>Stammler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DA5A8E4-1ACD-BB42-94F8-B9D820DAC7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095" y="2080563"/>
            <a:ext cx="4107321" cy="4625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AB98E9-9E97-FE40-8D3A-24DFAA6C8B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970" y="3354214"/>
            <a:ext cx="2130249" cy="4017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DAEB21-DE17-244A-964B-9BBC2CD52859}"/>
              </a:ext>
            </a:extLst>
          </p:cNvPr>
          <p:cNvSpPr txBox="1"/>
          <p:nvPr/>
        </p:nvSpPr>
        <p:spPr>
          <a:xfrm>
            <a:off x="4414838" y="1117416"/>
            <a:ext cx="299100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cs typeface="Times"/>
              </a:rPr>
              <a:t>Two layers of ice in snow, Yamal 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9B42D85-8DC6-2045-A637-4DDFB743CE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2" y="45830"/>
            <a:ext cx="1602560" cy="8836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6809C03-A7D4-C44D-B74B-6EBCDB5F16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3510" y="108253"/>
            <a:ext cx="911417" cy="1009163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158820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26FA9-6F39-8149-8DCF-D03FE3218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478" y="114301"/>
            <a:ext cx="9215571" cy="1157288"/>
          </a:xfrm>
        </p:spPr>
        <p:txBody>
          <a:bodyPr>
            <a:normAutofit fontScale="90000"/>
          </a:bodyPr>
          <a:lstStyle/>
          <a:p>
            <a:pPr algn="ctr"/>
            <a:r>
              <a:rPr lang="fi-FI" b="1" dirty="0" err="1">
                <a:latin typeface="+mn-lt"/>
              </a:rPr>
              <a:t>Participatory</a:t>
            </a:r>
            <a:r>
              <a:rPr lang="fi-FI" b="1" dirty="0">
                <a:latin typeface="+mn-lt"/>
              </a:rPr>
              <a:t> </a:t>
            </a:r>
            <a:r>
              <a:rPr lang="fi-FI" b="1" dirty="0" err="1">
                <a:latin typeface="+mn-lt"/>
              </a:rPr>
              <a:t>methods</a:t>
            </a:r>
            <a:r>
              <a:rPr lang="fi-FI" b="1" dirty="0">
                <a:latin typeface="+mn-lt"/>
              </a:rPr>
              <a:t> and </a:t>
            </a:r>
            <a:r>
              <a:rPr lang="fi-FI" b="1" dirty="0" err="1">
                <a:latin typeface="+mn-lt"/>
              </a:rPr>
              <a:t>co-production</a:t>
            </a:r>
            <a:r>
              <a:rPr lang="fi-FI" b="1" dirty="0">
                <a:latin typeface="+mn-lt"/>
              </a:rPr>
              <a:t> of </a:t>
            </a:r>
            <a:r>
              <a:rPr lang="fi-FI" b="1" dirty="0" err="1">
                <a:latin typeface="+mn-lt"/>
              </a:rPr>
              <a:t>knowledge</a:t>
            </a:r>
            <a:r>
              <a:rPr lang="fi-FI" b="1" dirty="0">
                <a:latin typeface="+mn-lt"/>
              </a:rPr>
              <a:t> </a:t>
            </a:r>
            <a:r>
              <a:rPr lang="fi-FI" b="1" dirty="0" err="1">
                <a:latin typeface="+mn-lt"/>
              </a:rPr>
              <a:t>are</a:t>
            </a:r>
            <a:r>
              <a:rPr lang="fi-FI" b="1" dirty="0">
                <a:latin typeface="+mn-lt"/>
              </a:rPr>
              <a:t> at </a:t>
            </a:r>
            <a:r>
              <a:rPr lang="fi-FI" b="1" dirty="0" err="1">
                <a:latin typeface="+mn-lt"/>
              </a:rPr>
              <a:t>the</a:t>
            </a:r>
            <a:r>
              <a:rPr lang="fi-FI" b="1" dirty="0">
                <a:latin typeface="+mn-lt"/>
              </a:rPr>
              <a:t> </a:t>
            </a:r>
            <a:r>
              <a:rPr lang="fi-FI" b="1" dirty="0" err="1">
                <a:latin typeface="+mn-lt"/>
              </a:rPr>
              <a:t>core</a:t>
            </a:r>
            <a:r>
              <a:rPr lang="fi-FI" b="1" dirty="0">
                <a:latin typeface="+mn-lt"/>
              </a:rPr>
              <a:t> of CHARTER</a:t>
            </a:r>
            <a:endParaRPr lang="en-GB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E8D6C-29D4-0446-BD9E-663C2E488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48" y="1306512"/>
            <a:ext cx="9001125" cy="2590135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Co-documentation of different ways of knowing (focus groups, interviews, workshops…Covid-19 permitting)</a:t>
            </a:r>
          </a:p>
          <a:p>
            <a:r>
              <a:rPr lang="en-GB" dirty="0"/>
              <a:t>Contributing to co-development of local planning &amp; policies </a:t>
            </a:r>
          </a:p>
          <a:p>
            <a:r>
              <a:rPr lang="en-GB" dirty="0"/>
              <a:t>Indigenous scholars included within the consortium</a:t>
            </a:r>
          </a:p>
          <a:p>
            <a:r>
              <a:rPr lang="en-GB" dirty="0"/>
              <a:t>Co-development achieved during project planning</a:t>
            </a:r>
          </a:p>
          <a:p>
            <a:r>
              <a:rPr lang="en-GB" dirty="0"/>
              <a:t>Synthesize existing datasets alongside new fieldwork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89862A-BB30-9B43-B0DF-39B2B8A092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99" y="3896647"/>
            <a:ext cx="3948468" cy="29613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67F903-B155-7649-8203-C3FBF1E3A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513" y="2557463"/>
            <a:ext cx="2867025" cy="4300537"/>
          </a:xfrm>
          <a:prstGeom prst="rect">
            <a:avLst/>
          </a:prstGeom>
        </p:spPr>
      </p:pic>
      <p:pic>
        <p:nvPicPr>
          <p:cNvPr id="10" name="Picture 9" descr="IMG_1132.JPG">
            <a:extLst>
              <a:ext uri="{FF2B5EF4-FFF2-40B4-BE49-F238E27FC236}">
                <a16:creationId xmlns:a16="http://schemas.microsoft.com/office/drawing/2014/main" id="{C7ECF75F-A59D-D343-BF44-3165571DD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777" y="3896647"/>
            <a:ext cx="4442025" cy="2961351"/>
          </a:xfrm>
          <a:prstGeom prst="rect">
            <a:avLst/>
          </a:prstGeom>
          <a:ln w="38100" cmpd="sng">
            <a:noFill/>
          </a:ln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3B40EF32-381A-914C-975A-C5717F6EA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2" y="45830"/>
            <a:ext cx="1602560" cy="8836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550937-C682-DE41-A216-942811DA0C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9318" y="1132892"/>
            <a:ext cx="822595" cy="910815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3B336F-AC42-E84E-96DB-EAE5592A1C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2824" y="141979"/>
            <a:ext cx="1471359" cy="773710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5B79EA5-5A6C-804D-8055-A57942A7B0E7}"/>
              </a:ext>
            </a:extLst>
          </p:cNvPr>
          <p:cNvSpPr txBox="1"/>
          <p:nvPr/>
        </p:nvSpPr>
        <p:spPr>
          <a:xfrm>
            <a:off x="10176150" y="6546744"/>
            <a:ext cx="1744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a typeface="Times" charset="0"/>
                <a:cs typeface="Times" charset="0"/>
              </a:rPr>
              <a:t>Photo: B.C. Forbes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C6FD26-1E3B-EA4D-8DAC-30F731F0EC1A}"/>
              </a:ext>
            </a:extLst>
          </p:cNvPr>
          <p:cNvSpPr txBox="1"/>
          <p:nvPr/>
        </p:nvSpPr>
        <p:spPr>
          <a:xfrm>
            <a:off x="4511483" y="6486782"/>
            <a:ext cx="1744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a typeface="Times" charset="0"/>
                <a:cs typeface="Times" charset="0"/>
              </a:rPr>
              <a:t>Photo: B.C. Forbes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48E90D-893D-8F41-9AAB-CC4A2D32A08B}"/>
              </a:ext>
            </a:extLst>
          </p:cNvPr>
          <p:cNvSpPr txBox="1"/>
          <p:nvPr/>
        </p:nvSpPr>
        <p:spPr>
          <a:xfrm>
            <a:off x="2627350" y="6486782"/>
            <a:ext cx="1722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ea typeface="Times" charset="0"/>
                <a:cs typeface="Times" charset="0"/>
              </a:rPr>
              <a:t>Photo: J. </a:t>
            </a:r>
            <a:r>
              <a:rPr lang="en-US" sz="1600" b="1" dirty="0" err="1">
                <a:ea typeface="Times" charset="0"/>
                <a:cs typeface="Times" charset="0"/>
              </a:rPr>
              <a:t>Kumpula</a:t>
            </a:r>
            <a:endParaRPr lang="en-US" sz="1600" b="1" dirty="0"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1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A69E4592-1792-F64E-8A15-AF46772D44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8979" y="995863"/>
            <a:ext cx="10742346" cy="5907877"/>
          </a:xfrm>
          <a:prstGeom prst="rect">
            <a:avLst/>
          </a:prstGeom>
          <a:ln>
            <a:noFill/>
          </a:ln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625C80A0-673B-404F-8B3D-7BAD4FACE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4746" y="873626"/>
            <a:ext cx="1676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800" b="1" dirty="0">
                <a:solidFill>
                  <a:srgbClr val="030001"/>
                </a:solidFill>
                <a:latin typeface="Times" charset="0"/>
              </a:rPr>
              <a:t>Thank </a:t>
            </a:r>
            <a:br>
              <a:rPr lang="en-US" sz="2800" b="1" dirty="0">
                <a:solidFill>
                  <a:srgbClr val="030001"/>
                </a:solidFill>
                <a:latin typeface="Times" charset="0"/>
              </a:rPr>
            </a:br>
            <a:r>
              <a:rPr lang="en-US" sz="2800" b="1" dirty="0">
                <a:solidFill>
                  <a:srgbClr val="030001"/>
                </a:solidFill>
                <a:latin typeface="Times" charset="0"/>
              </a:rPr>
              <a:t>you!</a:t>
            </a:r>
            <a:endParaRPr lang="en-US" sz="3600" b="1" dirty="0">
              <a:solidFill>
                <a:srgbClr val="030001"/>
              </a:solidFill>
              <a:latin typeface="Times" charset="0"/>
            </a:endParaRPr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id="{C2C61809-F999-1645-B73F-E0EB143E5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5946" y="2970926"/>
            <a:ext cx="304800" cy="304800"/>
          </a:xfrm>
          <a:prstGeom prst="ellipse">
            <a:avLst/>
          </a:prstGeom>
          <a:noFill/>
          <a:ln w="38100">
            <a:solidFill>
              <a:srgbClr val="03000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fi-FI">
              <a:solidFill>
                <a:schemeClr val="bg1"/>
              </a:solidFill>
              <a:latin typeface="Times" charset="0"/>
            </a:endParaRPr>
          </a:p>
        </p:txBody>
      </p:sp>
      <p:sp>
        <p:nvSpPr>
          <p:cNvPr id="9" name="Oval 6">
            <a:extLst>
              <a:ext uri="{FF2B5EF4-FFF2-40B4-BE49-F238E27FC236}">
                <a16:creationId xmlns:a16="http://schemas.microsoft.com/office/drawing/2014/main" id="{E84F9B83-E6BE-4340-A19B-0A86AB1E6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8346" y="2361326"/>
            <a:ext cx="457200" cy="457200"/>
          </a:xfrm>
          <a:prstGeom prst="ellipse">
            <a:avLst/>
          </a:prstGeom>
          <a:noFill/>
          <a:ln w="38100">
            <a:solidFill>
              <a:srgbClr val="03000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i-FI">
              <a:latin typeface="Times" charset="0"/>
            </a:endParaRPr>
          </a:p>
        </p:txBody>
      </p:sp>
      <p:sp>
        <p:nvSpPr>
          <p:cNvPr id="10" name="Oval 7">
            <a:extLst>
              <a:ext uri="{FF2B5EF4-FFF2-40B4-BE49-F238E27FC236}">
                <a16:creationId xmlns:a16="http://schemas.microsoft.com/office/drawing/2014/main" id="{21B8642F-A7BA-B744-A14D-2104F473D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3546" y="1446926"/>
            <a:ext cx="685800" cy="685800"/>
          </a:xfrm>
          <a:prstGeom prst="ellipse">
            <a:avLst/>
          </a:prstGeom>
          <a:noFill/>
          <a:ln w="38100">
            <a:solidFill>
              <a:srgbClr val="03030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i-FI">
              <a:latin typeface="Times" charset="0"/>
            </a:endParaRPr>
          </a:p>
        </p:txBody>
      </p:sp>
      <p:sp>
        <p:nvSpPr>
          <p:cNvPr id="11" name="Oval 8">
            <a:extLst>
              <a:ext uri="{FF2B5EF4-FFF2-40B4-BE49-F238E27FC236}">
                <a16:creationId xmlns:a16="http://schemas.microsoft.com/office/drawing/2014/main" id="{A9A2449A-1A2B-6E42-8741-F3DCA218C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4746" y="684926"/>
            <a:ext cx="1676400" cy="1752600"/>
          </a:xfrm>
          <a:prstGeom prst="ellipse">
            <a:avLst/>
          </a:prstGeom>
          <a:noFill/>
          <a:ln w="38100">
            <a:solidFill>
              <a:srgbClr val="03000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i-FI">
              <a:latin typeface="Times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6F0106-A3F9-8647-ACE3-AFA1E4469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413" y="5528482"/>
            <a:ext cx="2395934" cy="1259895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E48D11-13E5-7443-B0C8-934C13FDA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585" y="5360664"/>
            <a:ext cx="1289426" cy="1427713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B54BDD-C384-A74E-ABA8-34B7816F59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299" y="6074520"/>
            <a:ext cx="2401408" cy="67367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886125-A1C8-C944-A27C-6777475B04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946" y="6068459"/>
            <a:ext cx="3657600" cy="6858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6" name="Text Box 10">
            <a:extLst>
              <a:ext uri="{FF2B5EF4-FFF2-40B4-BE49-F238E27FC236}">
                <a16:creationId xmlns:a16="http://schemas.microsoft.com/office/drawing/2014/main" id="{C0397F1C-C8BC-084D-BB9D-89987443C3A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373673" y="22145"/>
            <a:ext cx="9592959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4400" dirty="0">
                <a:solidFill>
                  <a:srgbClr val="030001"/>
                </a:solidFill>
                <a:latin typeface="Times" charset="0"/>
              </a:rPr>
              <a:t>http://</a:t>
            </a:r>
            <a:r>
              <a:rPr lang="en-US" sz="4400" dirty="0" err="1">
                <a:solidFill>
                  <a:srgbClr val="030001"/>
                </a:solidFill>
                <a:latin typeface="Times" charset="0"/>
              </a:rPr>
              <a:t>www.charter-arctic.org</a:t>
            </a:r>
            <a:endParaRPr lang="en-US" sz="3600" dirty="0">
              <a:solidFill>
                <a:srgbClr val="030001"/>
              </a:solidFill>
              <a:latin typeface="Times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5CE2992-B50C-F149-8D73-3BDA0EB9C9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80" y="1009421"/>
            <a:ext cx="759493" cy="739239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C956CA55-58C9-4640-8C1A-7256BEC589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2" y="45830"/>
            <a:ext cx="1602560" cy="8836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3A2AAC9-7956-244D-B87C-355C7F5F9D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682" y="109802"/>
            <a:ext cx="943285" cy="9181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8D9F28F-68EE-8344-B10F-BB4DAAA11EC1}"/>
              </a:ext>
            </a:extLst>
          </p:cNvPr>
          <p:cNvSpPr txBox="1"/>
          <p:nvPr/>
        </p:nvSpPr>
        <p:spPr>
          <a:xfrm>
            <a:off x="9779587" y="5674848"/>
            <a:ext cx="1744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a typeface="Times" charset="0"/>
                <a:cs typeface="Times" charset="0"/>
              </a:rPr>
              <a:t>Photo: B.C. Forbes</a:t>
            </a:r>
          </a:p>
        </p:txBody>
      </p:sp>
    </p:spTree>
    <p:extLst>
      <p:ext uri="{BB962C8B-B14F-4D97-AF65-F5344CB8AC3E}">
        <p14:creationId xmlns:p14="http://schemas.microsoft.com/office/powerpoint/2010/main" val="426485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410</Words>
  <Application>Microsoft Macintosh PowerPoint</Application>
  <PresentationFormat>Widescreen</PresentationFormat>
  <Paragraphs>54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</vt:lpstr>
      <vt:lpstr>Office Theme</vt:lpstr>
      <vt:lpstr>Climate Adaptation Issues in Arctic Russia: Rain-on-Snow</vt:lpstr>
      <vt:lpstr>PowerPoint Presentation</vt:lpstr>
      <vt:lpstr>CHARTER partners, regions and datasets</vt:lpstr>
      <vt:lpstr>PowerPoint Presentation</vt:lpstr>
      <vt:lpstr>The “overgrazing” narrative in both northern Fennoscandia and Russia overrides urgently needed discussion of biodiversity, climate change and adaptation</vt:lpstr>
      <vt:lpstr>Partnerships with EU and US-funded projects </vt:lpstr>
      <vt:lpstr>Participatory methods and co-production of knowledge are at the core of CHARTER</vt:lpstr>
      <vt:lpstr>http://www.charter-arctic.org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Jenny Baeseman</dc:creator>
  <cp:keywords/>
  <dc:description/>
  <cp:lastModifiedBy>Forbes Bruce</cp:lastModifiedBy>
  <cp:revision>67</cp:revision>
  <dcterms:created xsi:type="dcterms:W3CDTF">2021-01-05T22:56:42Z</dcterms:created>
  <dcterms:modified xsi:type="dcterms:W3CDTF">2021-05-16T19:42:58Z</dcterms:modified>
  <cp:category/>
</cp:coreProperties>
</file>